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623" r:id="rId3"/>
    <p:sldId id="542" r:id="rId4"/>
    <p:sldId id="625" r:id="rId5"/>
    <p:sldId id="624" r:id="rId6"/>
    <p:sldId id="626" r:id="rId7"/>
    <p:sldId id="628" r:id="rId8"/>
    <p:sldId id="285" r:id="rId9"/>
    <p:sldId id="583" r:id="rId10"/>
    <p:sldId id="584" r:id="rId11"/>
    <p:sldId id="572" r:id="rId12"/>
    <p:sldId id="608" r:id="rId13"/>
    <p:sldId id="585" r:id="rId14"/>
    <p:sldId id="571" r:id="rId15"/>
    <p:sldId id="586" r:id="rId16"/>
    <p:sldId id="452" r:id="rId17"/>
    <p:sldId id="587" r:id="rId18"/>
    <p:sldId id="575" r:id="rId19"/>
    <p:sldId id="489" r:id="rId20"/>
    <p:sldId id="588" r:id="rId21"/>
    <p:sldId id="451" r:id="rId22"/>
    <p:sldId id="576" r:id="rId23"/>
    <p:sldId id="589" r:id="rId24"/>
    <p:sldId id="497" r:id="rId25"/>
    <p:sldId id="590" r:id="rId26"/>
    <p:sldId id="604" r:id="rId27"/>
    <p:sldId id="591" r:id="rId28"/>
    <p:sldId id="577" r:id="rId29"/>
    <p:sldId id="607" r:id="rId30"/>
    <p:sldId id="539" r:id="rId31"/>
    <p:sldId id="592" r:id="rId32"/>
    <p:sldId id="578" r:id="rId33"/>
    <p:sldId id="593" r:id="rId34"/>
    <p:sldId id="596" r:id="rId35"/>
    <p:sldId id="597" r:id="rId36"/>
    <p:sldId id="598" r:id="rId37"/>
    <p:sldId id="627" r:id="rId38"/>
    <p:sldId id="599" r:id="rId39"/>
    <p:sldId id="579" r:id="rId40"/>
    <p:sldId id="600" r:id="rId41"/>
    <p:sldId id="594" r:id="rId42"/>
    <p:sldId id="580" r:id="rId43"/>
    <p:sldId id="601" r:id="rId44"/>
    <p:sldId id="581" r:id="rId45"/>
    <p:sldId id="602" r:id="rId46"/>
    <p:sldId id="595" r:id="rId47"/>
    <p:sldId id="261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FF"/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54" autoAdjust="0"/>
    <p:restoredTop sz="81165" autoAdjust="0"/>
  </p:normalViewPr>
  <p:slideViewPr>
    <p:cSldViewPr>
      <p:cViewPr>
        <p:scale>
          <a:sx n="75" d="100"/>
          <a:sy n="75" d="100"/>
        </p:scale>
        <p:origin x="1242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9063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057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642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941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6597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1319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153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0088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388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018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4067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527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499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7286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4625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7242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1006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7923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60047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014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6353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980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7765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1859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3947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103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1421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96191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8907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340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1035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139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532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70704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6188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0146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4340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19027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0393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5203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4036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268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3148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0817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60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26.09.2023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10.png"/><Relationship Id="rId3" Type="http://schemas.openxmlformats.org/officeDocument/2006/relationships/image" Target="../media/image2.png"/><Relationship Id="rId7" Type="http://schemas.openxmlformats.org/officeDocument/2006/relationships/image" Target="../media/image51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910.png"/><Relationship Id="rId5" Type="http://schemas.openxmlformats.org/officeDocument/2006/relationships/image" Target="../media/image20.png"/><Relationship Id="rId10" Type="http://schemas.openxmlformats.org/officeDocument/2006/relationships/image" Target="../media/image8.png"/><Relationship Id="rId4" Type="http://schemas.openxmlformats.org/officeDocument/2006/relationships/image" Target="../media/image311.png"/><Relationship Id="rId9" Type="http://schemas.openxmlformats.org/officeDocument/2006/relationships/image" Target="../media/image710.png"/><Relationship Id="rId14" Type="http://schemas.openxmlformats.org/officeDocument/2006/relationships/image" Target="../media/image12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4.png"/><Relationship Id="rId5" Type="http://schemas.openxmlformats.org/officeDocument/2006/relationships/image" Target="../media/image20.sv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2.png"/><Relationship Id="rId14" Type="http://schemas.openxmlformats.org/officeDocument/2006/relationships/image" Target="../media/image271.png"/><Relationship Id="rId2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7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2.png"/><Relationship Id="rId21" Type="http://schemas.openxmlformats.org/officeDocument/2006/relationships/image" Target="../media/image51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1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7.sv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44.sv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gif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0.png"/><Relationship Id="rId18" Type="http://schemas.openxmlformats.org/officeDocument/2006/relationships/image" Target="../media/image400.png"/><Relationship Id="rId26" Type="http://schemas.openxmlformats.org/officeDocument/2006/relationships/image" Target="../media/image480.png"/><Relationship Id="rId3" Type="http://schemas.openxmlformats.org/officeDocument/2006/relationships/image" Target="../media/image2.png"/><Relationship Id="rId21" Type="http://schemas.openxmlformats.org/officeDocument/2006/relationships/image" Target="../media/image43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17" Type="http://schemas.openxmlformats.org/officeDocument/2006/relationships/image" Target="../media/image390.png"/><Relationship Id="rId25" Type="http://schemas.openxmlformats.org/officeDocument/2006/relationships/image" Target="../media/image47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80.png"/><Relationship Id="rId20" Type="http://schemas.openxmlformats.org/officeDocument/2006/relationships/image" Target="../media/image420.png"/><Relationship Id="rId29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24" Type="http://schemas.openxmlformats.org/officeDocument/2006/relationships/image" Target="../media/image460.png"/><Relationship Id="rId5" Type="http://schemas.openxmlformats.org/officeDocument/2006/relationships/image" Target="../media/image270.png"/><Relationship Id="rId15" Type="http://schemas.openxmlformats.org/officeDocument/2006/relationships/image" Target="../media/image370.png"/><Relationship Id="rId23" Type="http://schemas.openxmlformats.org/officeDocument/2006/relationships/image" Target="../media/image450.png"/><Relationship Id="rId28" Type="http://schemas.openxmlformats.org/officeDocument/2006/relationships/image" Target="../media/image500.png"/><Relationship Id="rId10" Type="http://schemas.openxmlformats.org/officeDocument/2006/relationships/image" Target="../media/image320.png"/><Relationship Id="rId19" Type="http://schemas.openxmlformats.org/officeDocument/2006/relationships/image" Target="../media/image410.png"/><Relationship Id="rId4" Type="http://schemas.openxmlformats.org/officeDocument/2006/relationships/image" Target="../media/image260.png"/><Relationship Id="rId9" Type="http://schemas.openxmlformats.org/officeDocument/2006/relationships/image" Target="../media/image310.png"/><Relationship Id="rId14" Type="http://schemas.openxmlformats.org/officeDocument/2006/relationships/image" Target="../media/image360.png"/><Relationship Id="rId22" Type="http://schemas.openxmlformats.org/officeDocument/2006/relationships/image" Target="../media/image440.png"/><Relationship Id="rId27" Type="http://schemas.openxmlformats.org/officeDocument/2006/relationships/image" Target="../media/image490.png"/><Relationship Id="rId30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911.png"/><Relationship Id="rId15" Type="http://schemas.openxmlformats.org/officeDocument/2006/relationships/image" Target="../media/image110.png"/><Relationship Id="rId10" Type="http://schemas.openxmlformats.org/officeDocument/2006/relationships/image" Target="../media/image107.png"/><Relationship Id="rId4" Type="http://schemas.openxmlformats.org/officeDocument/2006/relationships/image" Target="../media/image900.png"/><Relationship Id="rId9" Type="http://schemas.openxmlformats.org/officeDocument/2006/relationships/image" Target="../media/image106.png"/><Relationship Id="rId1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1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95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gif"/><Relationship Id="rId5" Type="http://schemas.openxmlformats.org/officeDocument/2006/relationships/image" Target="../media/image93.gif"/><Relationship Id="rId4" Type="http://schemas.openxmlformats.org/officeDocument/2006/relationships/image" Target="../media/image7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30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3.sv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0.png"/><Relationship Id="rId5" Type="http://schemas.openxmlformats.org/officeDocument/2006/relationships/image" Target="../media/image20.sv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2.pn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10" Type="http://schemas.openxmlformats.org/officeDocument/2006/relationships/image" Target="../media/image17.gif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0" y="2060848"/>
            <a:ext cx="1219200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en-US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.02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Где мы изучаем историю </a:t>
            </a: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свёрточных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нейронных сетей для классификации изображений</a:t>
            </a: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2336" y="4710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LeNet-5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079776" y="5157192"/>
            <a:ext cx="41553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~60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тыс. параметров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63352" y="5805264"/>
            <a:ext cx="11521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LeCun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Y.;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Boser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B.;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Denker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J. S.; Henderson, D.; Howard, R. E.; Hubbard, W.;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Jackel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L. D. (December 1989). "Backpropagation Applied to Handwritten Zip Code Recognition".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Neural Computation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 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(4): 541–551.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9848" y="1700808"/>
                <a:ext cx="4464496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сверточных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слоя (</a:t>
                </a:r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слоя 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pooling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(усреднение)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полносвязных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слоя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Функции активации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Сигмоид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Тангенс Гиперболический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" y="1700808"/>
                <a:ext cx="4464496" cy="2862322"/>
              </a:xfrm>
              <a:prstGeom prst="rect">
                <a:avLst/>
              </a:prstGeom>
              <a:blipFill>
                <a:blip r:embed="rId4"/>
                <a:stretch>
                  <a:fillRect l="-1366" t="-1064" b="-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879290-5703-4DC2-BCC7-CCA7B85E9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27030" t="23913" b="23311"/>
          <a:stretch/>
        </p:blipFill>
        <p:spPr>
          <a:xfrm>
            <a:off x="3503712" y="1844824"/>
            <a:ext cx="7898335" cy="2627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3071664" y="3429000"/>
                <a:ext cx="1959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32×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3429000"/>
                <a:ext cx="1959639" cy="523220"/>
              </a:xfrm>
              <a:prstGeom prst="rect">
                <a:avLst/>
              </a:prstGeom>
              <a:blipFill>
                <a:blip r:embed="rId7"/>
                <a:stretch>
                  <a:fillRect t="-14118" r="-5296" b="-305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4007768" y="3789040"/>
                <a:ext cx="19596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28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</a:t>
                </a: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3789040"/>
                <a:ext cx="1959639" cy="523220"/>
              </a:xfrm>
              <a:prstGeom prst="rect">
                <a:avLst/>
              </a:prstGeom>
              <a:blipFill>
                <a:blip r:embed="rId8"/>
                <a:stretch>
                  <a:fillRect t="-14118" r="-5280" b="-3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5663952" y="4077072"/>
                <a:ext cx="20862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14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 </a:t>
                </a: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4077072"/>
                <a:ext cx="2086277" cy="523220"/>
              </a:xfrm>
              <a:prstGeom prst="rect">
                <a:avLst/>
              </a:prstGeom>
              <a:blipFill>
                <a:blip r:embed="rId9"/>
                <a:stretch>
                  <a:fillRect t="-13953" r="-5263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7464152" y="4437112"/>
                <a:ext cx="23139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16 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437112"/>
                <a:ext cx="2313903" cy="523220"/>
              </a:xfrm>
              <a:prstGeom prst="rect">
                <a:avLst/>
              </a:prstGeom>
              <a:blipFill>
                <a:blip r:embed="rId10"/>
                <a:stretch>
                  <a:fillRect t="-13953" r="-4474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9048328" y="4725144"/>
                <a:ext cx="1789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ru-RU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4725144"/>
                <a:ext cx="1789721" cy="523220"/>
              </a:xfrm>
              <a:prstGeom prst="rect">
                <a:avLst/>
              </a:prstGeom>
              <a:blipFill>
                <a:blip r:embed="rId11"/>
                <a:stretch>
                  <a:fillRect t="-12791" r="-6122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9696400" y="3789040"/>
                <a:ext cx="9076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120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00" y="3789040"/>
                <a:ext cx="90762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10632504" y="3573016"/>
                <a:ext cx="708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84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04" y="3573016"/>
                <a:ext cx="7088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11280576" y="3212976"/>
                <a:ext cx="7088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0576" y="3212976"/>
                <a:ext cx="70884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94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19" grpId="0"/>
      <p:bldP spid="23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75392"/>
            <a:ext cx="7920880" cy="8277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9477" y="1679701"/>
            <a:ext cx="79445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изображений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&gt;14 000 000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Изображений с тренировочными рамками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 1 000 000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подклассов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&gt;21000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35360" y="3356992"/>
            <a:ext cx="7944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Высокое Разрешение (а не эти ваши 28*28 и 32*32)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074" name="Picture 2" descr="http://image-net.org/index_files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628800"/>
            <a:ext cx="4439816" cy="6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image-net.org/nodes/8/02125311/b0/b03dbca6bd0a3abf4ee8aef31e5b103eea74575c.thum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3933056"/>
            <a:ext cx="1743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image-net.org/nodes/7/03127925/10/10dc33263f2cf8953beb3816e8f96ff7dbd34c69.thum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3861048"/>
            <a:ext cx="1743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image-net.org/nodes/7/03127925/69/69b1a701ea0fd5f639561f9d115579e94ade0a92.thum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33056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image-net.org/nodes/1/12496949/32/32d4dca118aa05527348ade353ff85b9727d3de0.thum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432" y="4005064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image-net.org/nodes/14/03709823/d9/d97e3ee33e19b675dd05b7e9fe0c1fe89c205c6c.thum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789040"/>
            <a:ext cx="1714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068EE5E-820F-4844-A437-7377A09963B1}"/>
              </a:ext>
            </a:extLst>
          </p:cNvPr>
          <p:cNvSpPr/>
          <p:nvPr/>
        </p:nvSpPr>
        <p:spPr>
          <a:xfrm>
            <a:off x="3774207" y="6212133"/>
            <a:ext cx="4211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http://www.image-net.org/</a:t>
            </a:r>
          </a:p>
        </p:txBody>
      </p:sp>
    </p:spTree>
    <p:extLst>
      <p:ext uri="{BB962C8B-B14F-4D97-AF65-F5344CB8AC3E}">
        <p14:creationId xmlns:p14="http://schemas.microsoft.com/office/powerpoint/2010/main" val="20678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7448" y="5467"/>
            <a:ext cx="10221136" cy="82773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ImageNet Large Scale Visual Recognition Challenge 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400" y="1916832"/>
            <a:ext cx="4392488" cy="31980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5951984" y="2132856"/>
            <a:ext cx="5538760" cy="273630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423592" y="5661248"/>
            <a:ext cx="80732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https://image-net.org/challenges/LSVRC/2011/</a:t>
            </a:r>
          </a:p>
        </p:txBody>
      </p:sp>
    </p:spTree>
    <p:extLst>
      <p:ext uri="{BB962C8B-B14F-4D97-AF65-F5344CB8AC3E}">
        <p14:creationId xmlns:p14="http://schemas.microsoft.com/office/powerpoint/2010/main" val="39375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CBA39C1-5EBB-5C98-0542-4FB41601E617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18621" y="865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AlexNet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9972" y="1484784"/>
            <a:ext cx="33137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слоев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 pooling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слоя (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Max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полносвязных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слоя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63352" y="2564904"/>
            <a:ext cx="30485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Stride</a:t>
            </a:r>
          </a:p>
          <a:p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Overlapping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335360" y="5229200"/>
            <a:ext cx="1511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GPU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8BC5F2-7D5E-4967-A38A-64711F4B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6696" t="37244" r="7036" b="30557"/>
          <a:stretch/>
        </p:blipFill>
        <p:spPr>
          <a:xfrm>
            <a:off x="3287688" y="2420888"/>
            <a:ext cx="8772480" cy="1960307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3791744" y="5661248"/>
            <a:ext cx="5109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60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миллионов параметров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1271464" y="6165304"/>
            <a:ext cx="9577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| ILSVRC Competition – 2012 (</a:t>
            </a:r>
            <a:r>
              <a:rPr lang="en-US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Top-5 Error Rate – 1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3215680" y="1988840"/>
                <a:ext cx="2044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227</m:t>
                    </m:r>
                    <m:r>
                      <a:rPr lang="ru-RU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227</m:t>
                    </m:r>
                    <m:r>
                      <a:rPr lang="ru-RU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1988840"/>
                <a:ext cx="2044214" cy="461665"/>
              </a:xfrm>
              <a:prstGeom prst="rect">
                <a:avLst/>
              </a:prstGeom>
              <a:blipFill>
                <a:blip r:embed="rId7"/>
                <a:stretch>
                  <a:fillRect l="-896" t="-11842" r="-358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2855640" y="3501008"/>
                <a:ext cx="16642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11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=4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501008"/>
                <a:ext cx="1664238" cy="830997"/>
              </a:xfrm>
              <a:prstGeom prst="rect">
                <a:avLst/>
              </a:prstGeom>
              <a:blipFill>
                <a:blip r:embed="rId8"/>
                <a:stretch>
                  <a:fillRect l="-5495" r="-5128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007768" y="2348880"/>
                <a:ext cx="16188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55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55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96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348880"/>
                <a:ext cx="1618841" cy="400110"/>
              </a:xfrm>
              <a:prstGeom prst="rect">
                <a:avLst/>
              </a:prstGeom>
              <a:blipFill>
                <a:blip r:embed="rId9"/>
                <a:stretch>
                  <a:fillRect t="-7576" r="-338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5087888" y="25649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27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2564904"/>
                <a:ext cx="1782347" cy="400110"/>
              </a:xfrm>
              <a:prstGeom prst="rect">
                <a:avLst/>
              </a:prstGeom>
              <a:blipFill>
                <a:blip r:embed="rId10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6528048" y="2276872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2276872"/>
                <a:ext cx="1782347" cy="400110"/>
              </a:xfrm>
              <a:prstGeom prst="rect">
                <a:avLst/>
              </a:prstGeom>
              <a:blipFill>
                <a:blip r:embed="rId11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7752184" y="25649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2564904"/>
                <a:ext cx="1782347" cy="400110"/>
              </a:xfrm>
              <a:prstGeom prst="rect">
                <a:avLst/>
              </a:prstGeom>
              <a:blipFill>
                <a:blip r:embed="rId12"/>
                <a:stretch>
                  <a:fillRect t="-9231" r="-3082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8976320" y="2852936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13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2852936"/>
                <a:ext cx="1782347" cy="400110"/>
              </a:xfrm>
              <a:prstGeom prst="rect">
                <a:avLst/>
              </a:prstGeom>
              <a:blipFill>
                <a:blip r:embed="rId13"/>
                <a:stretch>
                  <a:fillRect t="-7576" r="-3072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575720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20" y="4221088"/>
                <a:ext cx="1505540" cy="1015663"/>
              </a:xfrm>
              <a:prstGeom prst="rect">
                <a:avLst/>
              </a:prstGeom>
              <a:blipFill>
                <a:blip r:embed="rId14"/>
                <a:stretch>
                  <a:fillRect l="-4049" r="-364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5159896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4221088"/>
                <a:ext cx="1505540" cy="1015663"/>
              </a:xfrm>
              <a:prstGeom prst="rect">
                <a:avLst/>
              </a:prstGeom>
              <a:blipFill>
                <a:blip r:embed="rId15"/>
                <a:stretch>
                  <a:fillRect l="-4049" r="-364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9048328" y="4221088"/>
                <a:ext cx="150554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MaxPool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 2</a:t>
                </a:r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4221088"/>
                <a:ext cx="1505540" cy="1015663"/>
              </a:xfrm>
              <a:prstGeom prst="rect">
                <a:avLst/>
              </a:prstGeom>
              <a:blipFill>
                <a:blip r:embed="rId16"/>
                <a:stretch>
                  <a:fillRect l="-3644" r="-4049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4799856" y="3501008"/>
                <a:ext cx="16642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Stride =2</a:t>
                </a:r>
                <a:endParaRPr lang="ru-RU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3501008"/>
                <a:ext cx="1664238" cy="830997"/>
              </a:xfrm>
              <a:prstGeom prst="rect">
                <a:avLst/>
              </a:prstGeom>
              <a:blipFill>
                <a:blip r:embed="rId17"/>
                <a:stretch>
                  <a:fillRect l="-5495" r="-5128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7032104" y="3573016"/>
                <a:ext cx="234121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Padding </a:t>
                </a:r>
                <a:r>
                  <a:rPr lang="en-US" sz="2400" i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same</a:t>
                </a:r>
                <a:endParaRPr lang="ru-RU" sz="24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3573016"/>
                <a:ext cx="2341218" cy="830997"/>
              </a:xfrm>
              <a:prstGeom prst="rect">
                <a:avLst/>
              </a:prstGeom>
              <a:blipFill>
                <a:blip r:embed="rId18"/>
                <a:stretch>
                  <a:fillRect l="-4167" r="-3125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10056440" y="3861048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9216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440" y="3861048"/>
                <a:ext cx="845103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10416480" y="4293096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480" y="4293096"/>
                <a:ext cx="845103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10920536" y="4509120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536" y="4509120"/>
                <a:ext cx="84510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11424592" y="4725144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1000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92" y="4725144"/>
                <a:ext cx="864339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/>
          <p:cNvSpPr/>
          <p:nvPr/>
        </p:nvSpPr>
        <p:spPr>
          <a:xfrm>
            <a:off x="263352" y="4005064"/>
            <a:ext cx="231185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ReLU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/>
      <p:bldP spid="15" grpId="0"/>
      <p:bldP spid="16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6273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2267568" y="3151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 Visual Geometry Group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95400" y="6165304"/>
            <a:ext cx="10861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VGG-16 |  ILSVRC Competition – 2014 (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Runners-Up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Top-5 Error Rate – 7.3%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3719736" y="5589240"/>
            <a:ext cx="563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138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миллионов параметров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98934" y="4422883"/>
            <a:ext cx="39100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Только свертки 3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3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Padding same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565DBC-0F8B-4C59-AB1A-A0A2E4A3D1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5194" t="34963" r="3932" b="30992"/>
          <a:stretch/>
        </p:blipFill>
        <p:spPr>
          <a:xfrm>
            <a:off x="1847528" y="1700808"/>
            <a:ext cx="9837102" cy="2173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-60256" y="2256684"/>
                <a:ext cx="188923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224</m:t>
                    </m:r>
                    <m:r>
                      <a:rPr lang="ru-RU" sz="2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224</m:t>
                    </m:r>
                    <m:r>
                      <a:rPr lang="ru-RU" sz="2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256" y="2256684"/>
                <a:ext cx="1889235" cy="430887"/>
              </a:xfrm>
              <a:prstGeom prst="rect">
                <a:avLst/>
              </a:prstGeom>
              <a:blipFill>
                <a:blip r:embed="rId6"/>
                <a:stretch>
                  <a:fillRect l="-323" t="-9859" r="-3226" b="-281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623392" y="3212976"/>
                <a:ext cx="1904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224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224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1904176" cy="400110"/>
              </a:xfrm>
              <a:prstGeom prst="rect">
                <a:avLst/>
              </a:prstGeom>
              <a:blipFill>
                <a:blip r:embed="rId8"/>
                <a:stretch>
                  <a:fillRect t="-7576" r="-255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551384" y="3573016"/>
                <a:ext cx="20092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224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64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73016"/>
                <a:ext cx="200926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623392" y="3933056"/>
                <a:ext cx="1904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933056"/>
                <a:ext cx="1904176" cy="400110"/>
              </a:xfrm>
              <a:prstGeom prst="rect">
                <a:avLst/>
              </a:prstGeom>
              <a:blipFill>
                <a:blip r:embed="rId10"/>
                <a:stretch>
                  <a:fillRect t="-7576" r="-255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2855640" y="3284984"/>
                <a:ext cx="20676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284984"/>
                <a:ext cx="2067682" cy="400110"/>
              </a:xfrm>
              <a:prstGeom prst="rect">
                <a:avLst/>
              </a:prstGeom>
              <a:blipFill>
                <a:blip r:embed="rId11"/>
                <a:stretch>
                  <a:fillRect t="-9091" r="-235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2855640" y="3645024"/>
                <a:ext cx="20676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112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112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3645024"/>
                <a:ext cx="2067682" cy="400110"/>
              </a:xfrm>
              <a:prstGeom prst="rect">
                <a:avLst/>
              </a:prstGeom>
              <a:blipFill>
                <a:blip r:embed="rId12"/>
                <a:stretch>
                  <a:fillRect t="-9091" r="-2353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3140975" y="3992081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975" y="3992081"/>
                <a:ext cx="1782347" cy="400110"/>
              </a:xfrm>
              <a:prstGeom prst="rect">
                <a:avLst/>
              </a:prstGeom>
              <a:blipFill>
                <a:blip r:embed="rId13"/>
                <a:stretch>
                  <a:fillRect t="-9091" r="-3072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943872" y="328498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3284984"/>
                <a:ext cx="1782347" cy="400110"/>
              </a:xfrm>
              <a:prstGeom prst="rect">
                <a:avLst/>
              </a:prstGeom>
              <a:blipFill>
                <a:blip r:embed="rId14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4943872" y="364502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3645024"/>
                <a:ext cx="1782347" cy="400110"/>
              </a:xfrm>
              <a:prstGeom prst="rect">
                <a:avLst/>
              </a:prstGeom>
              <a:blipFill>
                <a:blip r:embed="rId15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4943872" y="400506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56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56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4005064"/>
                <a:ext cx="1782347" cy="400110"/>
              </a:xfrm>
              <a:prstGeom prst="rect">
                <a:avLst/>
              </a:prstGeom>
              <a:blipFill>
                <a:blip r:embed="rId16"/>
                <a:stretch>
                  <a:fillRect t="-9091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4943872" y="4365104"/>
                <a:ext cx="17823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28</m:t>
                    </m:r>
                    <m:r>
                      <a:rPr lang="ru-RU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ru-RU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4365104"/>
                <a:ext cx="1782347" cy="400110"/>
              </a:xfrm>
              <a:prstGeom prst="rect">
                <a:avLst/>
              </a:prstGeom>
              <a:blipFill>
                <a:blip r:embed="rId17"/>
                <a:stretch>
                  <a:fillRect t="-7576" r="-3425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6816080" y="328498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284984"/>
                <a:ext cx="1866601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6816080" y="364502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645024"/>
                <a:ext cx="1866601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6816080" y="400506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005064"/>
                <a:ext cx="1866601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/>
              <p:cNvSpPr/>
              <p:nvPr/>
            </p:nvSpPr>
            <p:spPr>
              <a:xfrm>
                <a:off x="6816080" y="436510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3" name="Прямоугольник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365104"/>
                <a:ext cx="1866601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/>
              <p:cNvSpPr/>
              <p:nvPr/>
            </p:nvSpPr>
            <p:spPr>
              <a:xfrm>
                <a:off x="8904312" y="3429000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4" name="Прямоугольник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3429000"/>
                <a:ext cx="1866601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/>
              <p:cNvSpPr/>
              <p:nvPr/>
            </p:nvSpPr>
            <p:spPr>
              <a:xfrm>
                <a:off x="9120336" y="4293096"/>
                <a:ext cx="15812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7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4293096"/>
                <a:ext cx="1581267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8904312" y="4005064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4005064"/>
                <a:ext cx="1866601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8904312" y="3717032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14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3717032"/>
                <a:ext cx="1866601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/>
              <p:cNvSpPr/>
              <p:nvPr/>
            </p:nvSpPr>
            <p:spPr>
              <a:xfrm>
                <a:off x="10560496" y="2276872"/>
                <a:ext cx="9877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25088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Прямоугольник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2276872"/>
                <a:ext cx="987771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/>
              <p:cNvSpPr/>
              <p:nvPr/>
            </p:nvSpPr>
            <p:spPr>
              <a:xfrm>
                <a:off x="10704512" y="3789040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Прямоугольник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512" y="3789040"/>
                <a:ext cx="845103" cy="4001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/>
              <p:cNvSpPr/>
              <p:nvPr/>
            </p:nvSpPr>
            <p:spPr>
              <a:xfrm>
                <a:off x="11064552" y="4077072"/>
                <a:ext cx="8451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4096</m:t>
                    </m:r>
                  </m:oMath>
                </a14:m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0" name="Прямоугольник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552" y="4077072"/>
                <a:ext cx="845103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/>
              <p:cNvSpPr/>
              <p:nvPr/>
            </p:nvSpPr>
            <p:spPr>
              <a:xfrm>
                <a:off x="11496600" y="3068960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1000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" name="Прямоугольник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600" y="3068960"/>
                <a:ext cx="864339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23235" y="5198423"/>
            <a:ext cx="3278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Мах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2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AE83ED2-1896-421F-BBA9-ABEECF405564}"/>
              </a:ext>
            </a:extLst>
          </p:cNvPr>
          <p:cNvSpPr/>
          <p:nvPr/>
        </p:nvSpPr>
        <p:spPr>
          <a:xfrm>
            <a:off x="551384" y="5620017"/>
            <a:ext cx="178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9336360" y="1412776"/>
            <a:ext cx="1951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Oxford</a:t>
            </a:r>
            <a:endParaRPr lang="ru-RU" sz="36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889B73-825C-43EF-92BA-40A90666A637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 l="36106" t="22891" r="38221" b="24117"/>
          <a:stretch/>
        </p:blipFill>
        <p:spPr>
          <a:xfrm>
            <a:off x="9408368" y="4653136"/>
            <a:ext cx="1577847" cy="15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29" grpId="0"/>
      <p:bldP spid="13" grpId="0"/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6E47ADE-C74E-CDCA-2F57-0F0F0905330A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2847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GoogLeNet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или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v1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1384" y="5805264"/>
            <a:ext cx="10945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Szegedy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Christian, Wei Liu,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Yangqing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Jia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Pierre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Sermanet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Scott Reed,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Dragomir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Anguelov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Dumitru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Erhan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Vincent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Vanhoucke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Andrew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Rabinovich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"Going deeper with convolutions." In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pp. 1-9. 2015.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WE NEED TO GO DEEPER Incep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844824"/>
            <a:ext cx="6264696" cy="353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916832"/>
            <a:ext cx="5081612" cy="138213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088" y="3645024"/>
            <a:ext cx="4896544" cy="134581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769515" y="5157192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https://arxiv.org/pdf/1409.4842.pdf</a:t>
            </a:r>
          </a:p>
        </p:txBody>
      </p:sp>
    </p:spTree>
    <p:extLst>
      <p:ext uri="{BB962C8B-B14F-4D97-AF65-F5344CB8AC3E}">
        <p14:creationId xmlns:p14="http://schemas.microsoft.com/office/powerpoint/2010/main" val="228851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5367" y="305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Свертка 1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x 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One by One [ 1 x 1 ] Convolution - counter-intuitively useful – Aaditya  Prakash (Adi) – Machine Learni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8" y="1332539"/>
            <a:ext cx="267418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omprehensive Introduction to Different Types of Convolutions in Deep  Learning | by Kunlun Bai | Towards Dat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771" y="1370371"/>
            <a:ext cx="4392488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C06F69-7152-44DD-A89B-F0D2ECC334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27556" t="19579" r="12200" b="21544"/>
          <a:stretch/>
        </p:blipFill>
        <p:spPr>
          <a:xfrm>
            <a:off x="7568063" y="1673269"/>
            <a:ext cx="4636368" cy="20838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Прямоугольник 14"/>
              <p:cNvSpPr/>
              <p:nvPr/>
            </p:nvSpPr>
            <p:spPr>
              <a:xfrm>
                <a:off x="7705254" y="3908689"/>
                <a:ext cx="186660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256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54" y="3908689"/>
                <a:ext cx="186660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/>
              <p:cNvSpPr/>
              <p:nvPr/>
            </p:nvSpPr>
            <p:spPr>
              <a:xfrm>
                <a:off x="10225534" y="3980697"/>
                <a:ext cx="17239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28</m:t>
                      </m:r>
                      <m:r>
                        <a:rPr lang="ru-RU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r>
                        <a:rPr lang="ru-RU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32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34" y="3980697"/>
                <a:ext cx="172393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1919536" y="5517232"/>
            <a:ext cx="8605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не по пространству, а по «каналам»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279576" y="6093296"/>
            <a:ext cx="8053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Networks in Networks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 Сети внутри Сетей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Прямоугольник 18"/>
              <p:cNvSpPr/>
              <p:nvPr/>
            </p:nvSpPr>
            <p:spPr>
              <a:xfrm>
                <a:off x="8425334" y="4268729"/>
                <a:ext cx="29218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32 : 1</m:t>
                      </m:r>
                      <m:r>
                        <a:rPr lang="ru-RU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ru-RU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256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334" y="4268729"/>
                <a:ext cx="29218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1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45643" y="764704"/>
            <a:ext cx="121919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изображения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Картинки – не таблички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Простые картинки сводятся к табличкам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Свертки дают разную информацию в зависимости от весов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 School -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ищем углы на изображениях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Old School –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признаки на фильтрах Хаара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Отдаем инженерию признаков на откуп модели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Нейроны,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Weights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Bias,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Градиентный спуск (стохастический – скармливаем данные по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batch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«Хорошо запоминают»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Сверточные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«Обучаемые» Фильтры «Хорошо извлекают Признаки»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 для «уменьшение» размера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ВСЕГО ЛИШЬ ОЧЕНЬ СЛОЖНАЯ </a:t>
            </a:r>
            <a: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 </a:t>
            </a:r>
            <a:b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Матричное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умножение+нелинейные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Нижний колонтитул 6">
            <a:extLst>
              <a:ext uri="{FF2B5EF4-FFF2-40B4-BE49-F238E27FC236}">
                <a16:creationId xmlns:a16="http://schemas.microsoft.com/office/drawing/2014/main" id="{B37A9AA4-A098-6EC5-E6A7-B3F97FAAB932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лекции</a:t>
            </a:r>
            <a:endParaRPr lang="ru-RU" sz="36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37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21466" y="34619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Зачем выбирать размер фильтра?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”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ube 28"/>
          <p:cNvSpPr/>
          <p:nvPr/>
        </p:nvSpPr>
        <p:spPr>
          <a:xfrm>
            <a:off x="8644626" y="2452474"/>
            <a:ext cx="1637789" cy="1423716"/>
          </a:xfrm>
          <a:prstGeom prst="cube">
            <a:avLst>
              <a:gd name="adj" fmla="val 2744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Cube 2"/>
          <p:cNvSpPr/>
          <p:nvPr/>
        </p:nvSpPr>
        <p:spPr>
          <a:xfrm>
            <a:off x="776057" y="2361054"/>
            <a:ext cx="2766060" cy="2663190"/>
          </a:xfrm>
          <a:prstGeom prst="cube">
            <a:avLst>
              <a:gd name="adj" fmla="val 5248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65064" y="5087186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64" y="5087186"/>
                <a:ext cx="2164375" cy="461665"/>
              </a:xfrm>
              <a:prstGeom prst="rect">
                <a:avLst/>
              </a:prstGeom>
              <a:blipFill>
                <a:blip r:embed="rId4"/>
                <a:stretch>
                  <a:fillRect l="-4225" t="-10667" r="-3944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6"/>
          <p:cNvSpPr/>
          <p:nvPr/>
        </p:nvSpPr>
        <p:spPr>
          <a:xfrm>
            <a:off x="3656856" y="2361054"/>
            <a:ext cx="1143000" cy="106330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8"/>
              <p:cNvSpPr/>
              <p:nvPr/>
            </p:nvSpPr>
            <p:spPr>
              <a:xfrm>
                <a:off x="4914595" y="2145460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</a:p>
            </p:txBody>
          </p:sp>
        </mc:Choice>
        <mc:Fallback xmlns="">
          <p:sp>
            <p:nvSpPr>
              <p:cNvPr id="1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595" y="2145460"/>
                <a:ext cx="1140056" cy="523220"/>
              </a:xfrm>
              <a:prstGeom prst="rect">
                <a:avLst/>
              </a:prstGeom>
              <a:blipFill>
                <a:blip r:embed="rId5"/>
                <a:stretch>
                  <a:fillRect l="-10695" t="-12791" r="-10695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9"/>
          <p:cNvSpPr/>
          <p:nvPr/>
        </p:nvSpPr>
        <p:spPr>
          <a:xfrm>
            <a:off x="3651579" y="3401500"/>
            <a:ext cx="1148277" cy="35019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10"/>
              <p:cNvSpPr/>
              <p:nvPr/>
            </p:nvSpPr>
            <p:spPr>
              <a:xfrm>
                <a:off x="4727848" y="3068960"/>
                <a:ext cx="114967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 </a:t>
                </a:r>
              </a:p>
            </p:txBody>
          </p:sp>
        </mc:Choice>
        <mc:Fallback xmlns="">
          <p:sp>
            <p:nvSpPr>
              <p:cNvPr id="2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3068960"/>
                <a:ext cx="1149674" cy="954107"/>
              </a:xfrm>
              <a:prstGeom prst="rect">
                <a:avLst/>
              </a:prstGeom>
              <a:blipFill>
                <a:blip r:embed="rId6"/>
                <a:stretch>
                  <a:fillRect l="-10638" t="-6369" r="-10638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11"/>
          <p:cNvSpPr/>
          <p:nvPr/>
        </p:nvSpPr>
        <p:spPr>
          <a:xfrm flipV="1">
            <a:off x="3651579" y="3993952"/>
            <a:ext cx="1148278" cy="38312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12"/>
              <p:cNvSpPr/>
              <p:nvPr/>
            </p:nvSpPr>
            <p:spPr>
              <a:xfrm>
                <a:off x="4727848" y="4005064"/>
                <a:ext cx="114967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entury Schoolbook" charset="0"/>
                    <a:ea typeface="Century Schoolbook" charset="0"/>
                    <a:cs typeface="Century Schoolbook" charset="0"/>
                  </a:rPr>
                  <a:t>same </a:t>
                </a:r>
              </a:p>
            </p:txBody>
          </p:sp>
        </mc:Choice>
        <mc:Fallback xmlns="">
          <p:sp>
            <p:nvSpPr>
              <p:cNvPr id="2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005064"/>
                <a:ext cx="1149674" cy="954107"/>
              </a:xfrm>
              <a:prstGeom prst="rect">
                <a:avLst/>
              </a:prstGeom>
              <a:blipFill>
                <a:blip r:embed="rId7"/>
                <a:stretch>
                  <a:fillRect l="-10638" t="-7006" r="-10638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13"/>
          <p:cNvSpPr/>
          <p:nvPr/>
        </p:nvSpPr>
        <p:spPr>
          <a:xfrm flipV="1">
            <a:off x="3651579" y="4200286"/>
            <a:ext cx="1148277" cy="106869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99856" y="5085184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26" name="Freeform 15"/>
          <p:cNvSpPr/>
          <p:nvPr/>
        </p:nvSpPr>
        <p:spPr>
          <a:xfrm rot="5400000">
            <a:off x="7269172" y="1073783"/>
            <a:ext cx="203849" cy="277839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Freeform 16"/>
          <p:cNvSpPr/>
          <p:nvPr/>
        </p:nvSpPr>
        <p:spPr>
          <a:xfrm>
            <a:off x="5845071" y="3140968"/>
            <a:ext cx="2411169" cy="260532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reeform 17"/>
          <p:cNvSpPr/>
          <p:nvPr/>
        </p:nvSpPr>
        <p:spPr>
          <a:xfrm>
            <a:off x="5845071" y="3501009"/>
            <a:ext cx="2123137" cy="887070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Freeform 20"/>
          <p:cNvSpPr/>
          <p:nvPr/>
        </p:nvSpPr>
        <p:spPr>
          <a:xfrm rot="5400000" flipH="1">
            <a:off x="6708954" y="4518712"/>
            <a:ext cx="476756" cy="117765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Cube 26"/>
          <p:cNvSpPr/>
          <p:nvPr/>
        </p:nvSpPr>
        <p:spPr>
          <a:xfrm>
            <a:off x="8079330" y="2834344"/>
            <a:ext cx="1819201" cy="1616240"/>
          </a:xfrm>
          <a:prstGeom prst="cube">
            <a:avLst>
              <a:gd name="adj" fmla="val 35833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549258" y="4033348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31470" y="4633923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40822" y="4466105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0800000" flipV="1">
            <a:off x="10085106" y="3524165"/>
            <a:ext cx="4854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64</a:t>
            </a:r>
          </a:p>
        </p:txBody>
      </p:sp>
      <p:sp>
        <p:nvSpPr>
          <p:cNvPr id="35" name="Cube 27"/>
          <p:cNvSpPr/>
          <p:nvPr/>
        </p:nvSpPr>
        <p:spPr>
          <a:xfrm>
            <a:off x="7881517" y="3406198"/>
            <a:ext cx="1444313" cy="1244573"/>
          </a:xfrm>
          <a:prstGeom prst="cube">
            <a:avLst>
              <a:gd name="adj" fmla="val 16332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6" name="Cube 25"/>
          <p:cNvSpPr/>
          <p:nvPr/>
        </p:nvSpPr>
        <p:spPr>
          <a:xfrm>
            <a:off x="7670598" y="3617361"/>
            <a:ext cx="1468657" cy="1215093"/>
          </a:xfrm>
          <a:prstGeom prst="cube">
            <a:avLst>
              <a:gd name="adj" fmla="val 16602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86222" y="4824190"/>
            <a:ext cx="4411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21621" y="41725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9416" y="5949280"/>
            <a:ext cx="105851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https://www.coursera.org/learn/convolutional-neural-networks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16667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/>
      <p:bldP spid="38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2847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Модули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6F579B-020D-46D9-9678-4FD19424B738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855640" y="6021288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https://arxiv.org/pdf/1409.4842.pdf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988840"/>
            <a:ext cx="6048672" cy="34926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153" y="1988840"/>
            <a:ext cx="5662687" cy="3524456"/>
          </a:xfrm>
          <a:prstGeom prst="rect">
            <a:avLst/>
          </a:prstGeom>
        </p:spPr>
      </p:pic>
      <p:sp>
        <p:nvSpPr>
          <p:cNvPr id="6" name="Фигура, имеющая форму буквы L 5"/>
          <p:cNvSpPr/>
          <p:nvPr/>
        </p:nvSpPr>
        <p:spPr>
          <a:xfrm rot="18550438">
            <a:off x="6816389" y="2161108"/>
            <a:ext cx="688485" cy="513675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4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5650" y="4700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GoogLeNet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или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Inception v1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D7F93E-F30A-4763-94DA-BC01B164A09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83011" y="4118922"/>
            <a:ext cx="1614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22 слоя</a:t>
            </a:r>
          </a:p>
        </p:txBody>
      </p:sp>
      <p:pic>
        <p:nvPicPr>
          <p:cNvPr id="6146" name="Picture 2" descr="Image for pos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" y="1243899"/>
            <a:ext cx="12165225" cy="272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5360" y="6381328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Inception V1 (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| ILSVRC Competition – 2014 (Winner) | Top-5 Error Rate – 6.67%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3575720" y="5949280"/>
            <a:ext cx="5238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6.8 миллионов параметров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2783632" y="4509120"/>
            <a:ext cx="79544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Стандартные слои Свертки + </a:t>
            </a:r>
            <a:r>
              <a:rPr lang="en-US" sz="24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Вспомогательные классификаторы</a:t>
            </a:r>
            <a:r>
              <a: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(auxiliary)</a:t>
            </a:r>
            <a:endParaRPr lang="ru-RU" sz="24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90128" y="2468035"/>
            <a:ext cx="1800200" cy="64807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402696" y="3260123"/>
            <a:ext cx="1800200" cy="648072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066992" y="2900083"/>
            <a:ext cx="1800200" cy="648072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2423592" y="5661248"/>
                <a:ext cx="75457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𝒓𝒆𝒂𝒍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𝒂𝒖𝒙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𝒂𝒖𝒙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661248"/>
                <a:ext cx="75457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BE329BF-765C-4585-B291-EB8EB4DD96F0}"/>
              </a:ext>
            </a:extLst>
          </p:cNvPr>
          <p:cNvSpPr/>
          <p:nvPr/>
        </p:nvSpPr>
        <p:spPr>
          <a:xfrm>
            <a:off x="10764830" y="1640795"/>
            <a:ext cx="1453946" cy="64807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98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13" grpId="0"/>
      <p:bldP spid="15" grpId="0"/>
      <p:bldP spid="5" grpId="0" animBg="1"/>
      <p:bldP spid="16" grpId="0" animBg="1"/>
      <p:bldP spid="17" grpId="0" animBg="1"/>
      <p:bldP spid="21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5526" y="5030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Идеи для улучшения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7013"/>
          <a:stretch/>
        </p:blipFill>
        <p:spPr>
          <a:xfrm>
            <a:off x="1055440" y="1700808"/>
            <a:ext cx="4248472" cy="31182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t="6437"/>
          <a:stretch/>
        </p:blipFill>
        <p:spPr>
          <a:xfrm>
            <a:off x="7104112" y="1628800"/>
            <a:ext cx="4032448" cy="313904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27648" y="5517232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87488" y="5934670"/>
            <a:ext cx="9984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Szegedy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Christian, Vincent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Vanhoucke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Sergey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Ioffe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Jon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Shlens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Zbigniew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Wojna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"Rethinking the inception architecture for computer vision." In Proceedings of the IEEE conference on computer vision and pattern recognition, pp. 2818-2826. 2016.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83432" y="4869160"/>
            <a:ext cx="4680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harter"/>
              </a:rPr>
              <a:t>Свертки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5x5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в 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2.78 </a:t>
            </a:r>
            <a:r>
              <a:rPr lang="ru-RU" b="1" dirty="0">
                <a:solidFill>
                  <a:schemeClr val="bg1"/>
                </a:solidFill>
                <a:latin typeface="charter"/>
              </a:rPr>
              <a:t>раз более «дорогие»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чем свертки 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3x3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888088" y="4869160"/>
            <a:ext cx="4896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harter"/>
              </a:rPr>
              <a:t>На </a:t>
            </a:r>
            <a:r>
              <a:rPr lang="en-US" b="1" dirty="0">
                <a:solidFill>
                  <a:schemeClr val="bg1"/>
                </a:solidFill>
                <a:latin typeface="charter"/>
              </a:rPr>
              <a:t>33% </a:t>
            </a:r>
            <a:r>
              <a:rPr lang="ru-RU" b="1" dirty="0">
                <a:solidFill>
                  <a:schemeClr val="bg1"/>
                </a:solidFill>
                <a:latin typeface="charter"/>
              </a:rPr>
              <a:t>дешевле </a:t>
            </a:r>
            <a:r>
              <a:rPr lang="ru-RU" dirty="0">
                <a:solidFill>
                  <a:schemeClr val="bg1"/>
                </a:solidFill>
                <a:latin typeface="charter"/>
              </a:rPr>
              <a:t>чем просто свертка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3x3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9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5526" y="5694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v2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6"/>
          <a:stretch/>
        </p:blipFill>
        <p:spPr bwMode="auto">
          <a:xfrm>
            <a:off x="95276" y="1432715"/>
            <a:ext cx="2304256" cy="22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7032" t="2796" r="7096"/>
          <a:stretch/>
        </p:blipFill>
        <p:spPr>
          <a:xfrm>
            <a:off x="2946758" y="1461331"/>
            <a:ext cx="2181226" cy="293977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6"/>
          <a:srcRect l="5407" r="6176"/>
          <a:stretch/>
        </p:blipFill>
        <p:spPr>
          <a:xfrm>
            <a:off x="5597700" y="1441979"/>
            <a:ext cx="2809876" cy="2520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19336" y="4797152"/>
            <a:ext cx="2448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5x5 как две свертки 3x3.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639616" y="4797152"/>
            <a:ext cx="33123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свертка 5x5 как две свертки 3x3, которые как 1x3 и 3x1 последовательно.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951984" y="4804514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Делаем модуль</a:t>
            </a:r>
            <a:r>
              <a:rPr lang="en-US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Inception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шире.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927648" y="6322923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292" y="1439899"/>
            <a:ext cx="3226827" cy="266429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0073012" y="2880059"/>
            <a:ext cx="8640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   B</a:t>
            </a:r>
          </a:p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      C</a:t>
            </a:r>
            <a:endParaRPr lang="ru-RU" sz="14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2063552" y="5589240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слоя, но всего лишь в 2,5 раза более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затратно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вычислительным ресурсам </a:t>
            </a:r>
          </a:p>
        </p:txBody>
      </p:sp>
    </p:spTree>
    <p:extLst>
      <p:ext uri="{BB962C8B-B14F-4D97-AF65-F5344CB8AC3E}">
        <p14:creationId xmlns:p14="http://schemas.microsoft.com/office/powerpoint/2010/main" val="385659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6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4726" y="6779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927648" y="6322923"/>
            <a:ext cx="5976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https://arxiv.org/pdf/1512.00567v3.pdf</a:t>
            </a: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532558" y="1045666"/>
            <a:ext cx="3024336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v2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+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604566" y="1261690"/>
            <a:ext cx="11305256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RMSProp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ru-RU" sz="3200" dirty="0">
                <a:solidFill>
                  <a:schemeClr val="bg1"/>
                </a:solidFill>
                <a:latin typeface="-apple-system"/>
              </a:rPr>
              <a:t>По «умному» считаем свертки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7x7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во вспомогательных классификаторах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Label Smoothing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44072" y="4149080"/>
                <a:ext cx="5040560" cy="1166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Label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m:t>Smoothing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-apple-system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</m:oMath>
                  </m:oMathPara>
                </a14:m>
                <a:endParaRPr lang="en-US" sz="28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4149080"/>
                <a:ext cx="5040560" cy="1166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Прямоугольник 22"/>
          <p:cNvSpPr/>
          <p:nvPr/>
        </p:nvSpPr>
        <p:spPr>
          <a:xfrm>
            <a:off x="424546" y="3955327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Стандартизируем выходы скрытых слоев на мини-выборке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3647728" y="5373216"/>
            <a:ext cx="5545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3.8+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миллиона параметров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08EA687-C0DE-401D-80A0-B9642B4EE951}"/>
              </a:ext>
            </a:extLst>
          </p:cNvPr>
          <p:cNvSpPr/>
          <p:nvPr/>
        </p:nvSpPr>
        <p:spPr>
          <a:xfrm>
            <a:off x="1030760" y="5877272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| ILSVRC Competition – 2015 (Runners-Up) | Top-5 Error Rate &gt; 3.57% (&lt;4%)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6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7" grpId="0"/>
      <p:bldP spid="23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7864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BatchNorm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31504" y="5614338"/>
            <a:ext cx="9217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https://www.tensorflow.org/api_docs/python/tf/keras/layers/BatchNormalization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/>
              <p:cNvSpPr/>
              <p:nvPr/>
            </p:nvSpPr>
            <p:spPr>
              <a:xfrm>
                <a:off x="479376" y="1897307"/>
                <a:ext cx="9649072" cy="1162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𝑎𝑡𝑐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𝑔𝑎𝑚𝑚𝑎</m:t>
                      </m:r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𝑒𝑝𝑠𝑖𝑙𝑜𝑛</m:t>
                              </m:r>
                            </m:e>
                          </m:rad>
                        </m:den>
                      </m:f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𝑏𝑒𝑡𝑎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97307"/>
                <a:ext cx="9649072" cy="1162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Прямоугольник 28"/>
              <p:cNvSpPr/>
              <p:nvPr/>
            </p:nvSpPr>
            <p:spPr>
              <a:xfrm>
                <a:off x="155339" y="3847692"/>
                <a:ext cx="121693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9" y="3847692"/>
                <a:ext cx="12169352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Прямоугольник 30"/>
              <p:cNvSpPr/>
              <p:nvPr/>
            </p:nvSpPr>
            <p:spPr>
              <a:xfrm>
                <a:off x="287493" y="4609918"/>
                <a:ext cx="115008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∗ (1 − 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𝑚𝑜𝑚𝑒𝑛𝑡𝑢𝑚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93" y="4609918"/>
                <a:ext cx="11500809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Заголовок 1"/>
          <p:cNvSpPr txBox="1">
            <a:spLocks/>
          </p:cNvSpPr>
          <p:nvPr/>
        </p:nvSpPr>
        <p:spPr>
          <a:xfrm>
            <a:off x="4007768" y="1071705"/>
            <a:ext cx="351039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обучении</a:t>
            </a:r>
            <a:endParaRPr lang="ru-RU" sz="28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3" name="Заголовок 1"/>
          <p:cNvSpPr txBox="1">
            <a:spLocks/>
          </p:cNvSpPr>
          <p:nvPr/>
        </p:nvSpPr>
        <p:spPr>
          <a:xfrm>
            <a:off x="3665730" y="3034408"/>
            <a:ext cx="435648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 использовании</a:t>
            </a:r>
            <a:endParaRPr lang="ru-RU" sz="2800" b="1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0821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9" grpId="0"/>
      <p:bldP spid="31" grpId="0"/>
      <p:bldP spid="32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4815CE6-C73C-B92B-5D7F-D1877B4826EA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4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91C43B9-ED7C-4C57-811A-EE7094B16003}"/>
              </a:ext>
            </a:extLst>
          </p:cNvPr>
          <p:cNvSpPr/>
          <p:nvPr/>
        </p:nvSpPr>
        <p:spPr>
          <a:xfrm>
            <a:off x="3854116" y="1330049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8E181DD-6FB6-49CB-B7DD-B0DE87C828F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4446812" y="1623399"/>
            <a:ext cx="887985" cy="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BF0F3333-D4CA-4A15-A89D-97921B412FA5}"/>
              </a:ext>
            </a:extLst>
          </p:cNvPr>
          <p:cNvSpPr/>
          <p:nvPr/>
        </p:nvSpPr>
        <p:spPr>
          <a:xfrm>
            <a:off x="6760094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962E224-85EB-44D1-832C-343A49CEC373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7352790" y="1623400"/>
            <a:ext cx="832601" cy="6688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069F250-F812-42A9-9D34-7B33FD3C7F9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5927493" y="1623400"/>
            <a:ext cx="832601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B1391AA0-A51F-4199-9674-CDBC6B4F67C4}"/>
              </a:ext>
            </a:extLst>
          </p:cNvPr>
          <p:cNvSpPr/>
          <p:nvPr/>
        </p:nvSpPr>
        <p:spPr>
          <a:xfrm>
            <a:off x="5334797" y="1330050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E3E990D7-3684-4CCF-902A-B02FD7985D8A}"/>
              </a:ext>
            </a:extLst>
          </p:cNvPr>
          <p:cNvSpPr/>
          <p:nvPr/>
        </p:nvSpPr>
        <p:spPr>
          <a:xfrm>
            <a:off x="8185391" y="1336738"/>
            <a:ext cx="592696" cy="586699"/>
          </a:xfrm>
          <a:prstGeom prst="ellipse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2011F4D-E3FA-4568-9FE2-354B158758C4}"/>
                  </a:ext>
                </a:extLst>
              </p:cNvPr>
              <p:cNvSpPr/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82011F4D-E3FA-4568-9FE2-354B15875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3" y="1926519"/>
                <a:ext cx="1101135" cy="570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78E915C-3ED1-4CB7-BEFB-FBBFC87394BE}"/>
                  </a:ext>
                </a:extLst>
              </p:cNvPr>
              <p:cNvSpPr/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78E915C-3ED1-4CB7-BEFB-FBBFC8739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54" y="1912412"/>
                <a:ext cx="807785" cy="570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CE8C636-8967-4102-948D-CC1F4C95BDD2}"/>
                  </a:ext>
                </a:extLst>
              </p:cNvPr>
              <p:cNvSpPr/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CCE8C636-8967-4102-948D-CC1F4C95BD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678" y="1681580"/>
                <a:ext cx="61266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183935-EE0F-494A-8FA8-377484DF9E51}"/>
                  </a:ext>
                </a:extLst>
              </p:cNvPr>
              <p:cNvSpPr/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bg1"/>
                          </a:solidFill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1" baseline="-25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sz="2400" baseline="-25000" dirty="0"/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66183935-EE0F-494A-8FA8-377484DF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661" y="2121505"/>
                <a:ext cx="532517" cy="453137"/>
              </a:xfrm>
              <a:prstGeom prst="rect">
                <a:avLst/>
              </a:prstGeom>
              <a:blipFill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63F88A0-480E-454C-B7CF-859C32AC9246}"/>
                  </a:ext>
                </a:extLst>
              </p:cNvPr>
              <p:cNvSpPr/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nor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b="0" dirty="0" smtClean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i="1" baseline="-25000" dirty="0">
                        <a:solidFill>
                          <a:schemeClr val="bg1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w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2800" b="0" i="1" baseline="-25000" dirty="0" smtClean="0">
                        <a:solidFill>
                          <a:schemeClr val="bg1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263F88A0-480E-454C-B7CF-859C32AC9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623" y="1856656"/>
                <a:ext cx="37337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188E5B-B0C7-4889-89AC-4B9D75CFC9BB}"/>
                  </a:ext>
                </a:extLst>
              </p:cNvPr>
              <p:cNvSpPr/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22188E5B-B0C7-4889-89AC-4B9D75CFC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00" y="1384300"/>
                <a:ext cx="430374" cy="461665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B2396B-A44B-460E-B9D5-6EFDC212D2D1}"/>
                  </a:ext>
                </a:extLst>
              </p:cNvPr>
              <p:cNvSpPr/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O</m:t>
                      </m:r>
                      <m:r>
                        <m:rPr>
                          <m:nor/>
                        </m:rPr>
                        <a:rPr lang="ru-RU" sz="2800" b="0" i="0" dirty="0" smtClean="0">
                          <a:solidFill>
                            <a:schemeClr val="bg1"/>
                          </a:solidFill>
                        </a:rPr>
                        <m:t>шибка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bg1"/>
                          </a:solidFill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=(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baseline="30000" dirty="0" smtClean="0">
                          <a:solidFill>
                            <a:schemeClr val="bg1"/>
                          </a:solidFill>
                        </a:rPr>
                        <m:t>2</m:t>
                      </m:r>
                    </m:oMath>
                  </m:oMathPara>
                </a14:m>
                <a:endParaRPr lang="ru-RU" sz="2800" baseline="30000" dirty="0"/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AB2396B-A44B-460E-B9D5-6EFDC212D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2333854"/>
                <a:ext cx="3949278" cy="6499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8A4DBAC-4EE0-4595-9B0D-81FCABA9DE86}"/>
                  </a:ext>
                </a:extLst>
              </p:cNvPr>
              <p:cNvSpPr/>
              <p:nvPr/>
            </p:nvSpPr>
            <p:spPr>
              <a:xfrm>
                <a:off x="2266377" y="2939950"/>
                <a:ext cx="7628339" cy="649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38A4DBAC-4EE0-4595-9B0D-81FCABA9D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377" y="2939950"/>
                <a:ext cx="7628339" cy="649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0318F56-2F37-4A20-BBD5-0C58CB9419CA}"/>
                  </a:ext>
                </a:extLst>
              </p:cNvPr>
              <p:cNvSpPr/>
              <p:nvPr/>
            </p:nvSpPr>
            <p:spPr>
              <a:xfrm>
                <a:off x="2255142" y="3491487"/>
                <a:ext cx="3560590" cy="649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bSup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sz="2800" i="1" baseline="-25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E0318F56-2F37-4A20-BBD5-0C58CB941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142" y="3491487"/>
                <a:ext cx="3560590" cy="649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FEB25AE-CA8D-4386-8B1C-4D7AAF5EFE9F}"/>
                  </a:ext>
                </a:extLst>
              </p:cNvPr>
              <p:cNvSpPr/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8FEB25AE-CA8D-4386-8B1C-4D7AAF5EF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078631"/>
                <a:ext cx="641073" cy="4472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8FFCDC3-2885-40E3-8B32-EE3A1BB75E37}"/>
                  </a:ext>
                </a:extLst>
              </p:cNvPr>
              <p:cNvSpPr/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48FFCDC3-2885-40E3-8B32-EE3A1BB75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404" y="4345819"/>
                <a:ext cx="5212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977D1EF-1AE8-4A7C-AD94-6D7D5BB9BB1C}"/>
                  </a:ext>
                </a:extLst>
              </p:cNvPr>
              <p:cNvSpPr/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0977D1EF-1AE8-4A7C-AD94-6D7D5BB9B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753" y="4319450"/>
                <a:ext cx="874407" cy="4507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46DCBF-0EE0-4937-9951-7CCEE2ED27FF}"/>
                  </a:ext>
                </a:extLst>
              </p:cNvPr>
              <p:cNvSpPr/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46DCBF-0EE0-4937-9951-7CCEE2ED2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661" y="4314589"/>
                <a:ext cx="4683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650886D-5C53-42CE-8588-E4D68B1DA270}"/>
                  </a:ext>
                </a:extLst>
              </p:cNvPr>
              <p:cNvSpPr/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bg1"/>
                          </a:solidFill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650886D-5C53-42CE-8588-E4D68B1DA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264" y="6474730"/>
                <a:ext cx="43954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E78AC6B-67A6-4A60-B3BA-947746BEF83D}"/>
                  </a:ext>
                </a:extLst>
              </p:cNvPr>
              <p:cNvSpPr/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8E78AC6B-67A6-4A60-B3BA-947746BEF8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51" y="5691940"/>
                <a:ext cx="430374" cy="461665"/>
              </a:xfrm>
              <a:prstGeom prst="rect">
                <a:avLst/>
              </a:prstGeom>
              <a:blipFill>
                <a:blip r:embed="rId1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65F9F67-75E5-49CD-A49F-68CDF57E6926}"/>
                  </a:ext>
                </a:extLst>
              </p:cNvPr>
              <p:cNvSpPr/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C65F9F67-75E5-49CD-A49F-68CDF57E6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066" y="5684460"/>
                <a:ext cx="654795" cy="4507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CF9638E7-B136-4AA4-B2DD-CBAD841F03D0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9530938" y="6153605"/>
            <a:ext cx="478098" cy="3211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6E690EAC-D768-4863-AA0B-FE26BD269466}"/>
              </a:ext>
            </a:extLst>
          </p:cNvPr>
          <p:cNvCxnSpPr>
            <a:cxnSpLocks/>
            <a:stCxn id="37" idx="2"/>
            <a:endCxn id="35" idx="0"/>
          </p:cNvCxnSpPr>
          <p:nvPr/>
        </p:nvCxnSpPr>
        <p:spPr>
          <a:xfrm flipH="1">
            <a:off x="10009036" y="6135224"/>
            <a:ext cx="14428" cy="3395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27EA1534-27B8-4A20-9359-94FAC4B7B5C7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>
            <a:off x="10016603" y="5525869"/>
            <a:ext cx="6861" cy="1585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1E825664-9BF3-45DC-B161-5CFA0FE14474}"/>
              </a:ext>
            </a:extLst>
          </p:cNvPr>
          <p:cNvCxnSpPr>
            <a:stCxn id="32" idx="2"/>
            <a:endCxn id="31" idx="0"/>
          </p:cNvCxnSpPr>
          <p:nvPr/>
        </p:nvCxnSpPr>
        <p:spPr>
          <a:xfrm>
            <a:off x="9145053" y="4715151"/>
            <a:ext cx="871550" cy="3634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931FC237-6F7A-4A70-A8E8-7F835E5B3C82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>
            <a:off x="10013957" y="4770214"/>
            <a:ext cx="2646" cy="3084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25C9C19-67F3-48EA-83E7-DC6D0D634D84}"/>
              </a:ext>
            </a:extLst>
          </p:cNvPr>
          <p:cNvCxnSpPr>
            <a:stCxn id="34" idx="2"/>
            <a:endCxn id="31" idx="0"/>
          </p:cNvCxnSpPr>
          <p:nvPr/>
        </p:nvCxnSpPr>
        <p:spPr>
          <a:xfrm flipH="1">
            <a:off x="10016603" y="4683921"/>
            <a:ext cx="866257" cy="3947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E4F56D00-35C9-476B-902D-C5405A7680FE}"/>
              </a:ext>
            </a:extLst>
          </p:cNvPr>
          <p:cNvCxnSpPr>
            <a:cxnSpLocks/>
          </p:cNvCxnSpPr>
          <p:nvPr/>
        </p:nvCxnSpPr>
        <p:spPr>
          <a:xfrm>
            <a:off x="9139230" y="3739990"/>
            <a:ext cx="868904" cy="3959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825A20D-62AA-443B-B806-F0E57FDB77C4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0013956" y="3761412"/>
            <a:ext cx="1" cy="5580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C220224-93E2-4E32-B6E3-728ABBDEB87E}"/>
              </a:ext>
            </a:extLst>
          </p:cNvPr>
          <p:cNvCxnSpPr>
            <a:cxnSpLocks/>
          </p:cNvCxnSpPr>
          <p:nvPr/>
        </p:nvCxnSpPr>
        <p:spPr>
          <a:xfrm flipH="1">
            <a:off x="10010780" y="3721131"/>
            <a:ext cx="868904" cy="42719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69767B-4D3B-466D-A042-82BC56F42137}"/>
                  </a:ext>
                </a:extLst>
              </p:cNvPr>
              <p:cNvSpPr/>
              <p:nvPr/>
            </p:nvSpPr>
            <p:spPr>
              <a:xfrm>
                <a:off x="2166445" y="3986353"/>
                <a:ext cx="2668038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3C69767B-4D3B-466D-A042-82BC56F4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445" y="3986353"/>
                <a:ext cx="2668038" cy="8566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00FBE00A-0B5A-4064-B2DD-6C4112B18E8A}"/>
                  </a:ext>
                </a:extLst>
              </p:cNvPr>
              <p:cNvSpPr/>
              <p:nvPr/>
            </p:nvSpPr>
            <p:spPr>
              <a:xfrm>
                <a:off x="2193928" y="4704826"/>
                <a:ext cx="2079735" cy="765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Прямоугольник 47">
                <a:extLst>
                  <a:ext uri="{FF2B5EF4-FFF2-40B4-BE49-F238E27FC236}">
                    <a16:creationId xmlns:a16="http://schemas.microsoft.com/office/drawing/2014/main" id="{00FBE00A-0B5A-4064-B2DD-6C4112B18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8" y="4704826"/>
                <a:ext cx="2079735" cy="76597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FE7B16C4-7B89-4F53-97B9-661374879C32}"/>
                  </a:ext>
                </a:extLst>
              </p:cNvPr>
              <p:cNvSpPr/>
              <p:nvPr/>
            </p:nvSpPr>
            <p:spPr>
              <a:xfrm>
                <a:off x="4698667" y="4617751"/>
                <a:ext cx="1878014" cy="853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FE7B16C4-7B89-4F53-97B9-661374879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667" y="4617751"/>
                <a:ext cx="1878014" cy="8530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A5CD22C-58E0-476D-8AD4-2270E3F8D311}"/>
                  </a:ext>
                </a:extLst>
              </p:cNvPr>
              <p:cNvSpPr/>
              <p:nvPr/>
            </p:nvSpPr>
            <p:spPr>
              <a:xfrm>
                <a:off x="6696121" y="4669541"/>
                <a:ext cx="1713353" cy="706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9A5CD22C-58E0-476D-8AD4-2270E3F8D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121" y="4669541"/>
                <a:ext cx="1713353" cy="70615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19403122-E15A-4D91-B4E0-37D68A487F3F}"/>
                  </a:ext>
                </a:extLst>
              </p:cNvPr>
              <p:cNvSpPr/>
              <p:nvPr/>
            </p:nvSpPr>
            <p:spPr>
              <a:xfrm>
                <a:off x="4656211" y="4150010"/>
                <a:ext cx="288893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m:rPr>
                        <m:sty m:val="p"/>
                      </m:rPr>
                      <a:rPr lang="el-G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(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/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1" name="Прямоугольник 50">
                <a:extLst>
                  <a:ext uri="{FF2B5EF4-FFF2-40B4-BE49-F238E27FC236}">
                    <a16:creationId xmlns:a16="http://schemas.microsoft.com/office/drawing/2014/main" id="{19403122-E15A-4D91-B4E0-37D68A487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11" y="4150010"/>
                <a:ext cx="2888932" cy="450764"/>
              </a:xfrm>
              <a:prstGeom prst="rect">
                <a:avLst/>
              </a:prstGeom>
              <a:blipFill>
                <a:blip r:embed="rId2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B00C4E0-3779-47E8-8714-8068020C25C7}"/>
                  </a:ext>
                </a:extLst>
              </p:cNvPr>
              <p:cNvSpPr/>
              <p:nvPr/>
            </p:nvSpPr>
            <p:spPr>
              <a:xfrm>
                <a:off x="2193928" y="5253292"/>
                <a:ext cx="2615139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i="1" baseline="-250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B00C4E0-3779-47E8-8714-8068020C2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928" y="5253292"/>
                <a:ext cx="2615139" cy="85664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9824C23A-EAFA-4915-B3E6-F226014F62EF}"/>
                  </a:ext>
                </a:extLst>
              </p:cNvPr>
              <p:cNvSpPr/>
              <p:nvPr/>
            </p:nvSpPr>
            <p:spPr>
              <a:xfrm>
                <a:off x="4665388" y="5430335"/>
                <a:ext cx="2252091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9824C23A-EAFA-4915-B3E6-F226014F6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88" y="5430335"/>
                <a:ext cx="2252091" cy="450764"/>
              </a:xfrm>
              <a:prstGeom prst="rect">
                <a:avLst/>
              </a:prstGeom>
              <a:blipFill>
                <a:blip r:embed="rId2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D0B92C6-1C80-4AE5-BC67-B70B370AD308}"/>
                  </a:ext>
                </a:extLst>
              </p:cNvPr>
              <p:cNvSpPr/>
              <p:nvPr/>
            </p:nvSpPr>
            <p:spPr>
              <a:xfrm>
                <a:off x="1996126" y="5947043"/>
                <a:ext cx="3260315" cy="856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/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bg1"/>
                              </a:solidFill>
                            </a:rPr>
                            <m:t>0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/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8D0B92C6-1C80-4AE5-BC67-B70B370AD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126" y="5947043"/>
                <a:ext cx="3260315" cy="8566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AB30581-ECB4-45AF-8963-6F583F743A8B}"/>
                  </a:ext>
                </a:extLst>
              </p:cNvPr>
              <p:cNvSpPr/>
              <p:nvPr/>
            </p:nvSpPr>
            <p:spPr>
              <a:xfrm>
                <a:off x="5064396" y="6145151"/>
                <a:ext cx="2535822" cy="450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i="1" baseline="-25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)2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AB30581-ECB4-45AF-8963-6F583F743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396" y="6145151"/>
                <a:ext cx="2535822" cy="450764"/>
              </a:xfrm>
              <a:prstGeom prst="rect">
                <a:avLst/>
              </a:prstGeom>
              <a:blipFill>
                <a:blip r:embed="rId28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E4ADCB0-F7E0-4A75-81BF-4F199CD89295}"/>
                  </a:ext>
                </a:extLst>
              </p:cNvPr>
              <p:cNvSpPr/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BE4ADCB0-F7E0-4A75-81BF-4F199CD89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726" y="3327234"/>
                <a:ext cx="72391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9A98E9D-7883-4C80-BE54-B24BC3CB53C8}"/>
                  </a:ext>
                </a:extLst>
              </p:cNvPr>
              <p:cNvSpPr/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09A98E9D-7883-4C80-BE54-B24BC3CB5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769" y="3392080"/>
                <a:ext cx="77681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A8ADEB88-10CA-4A10-A35A-3F5D718E13E2}"/>
              </a:ext>
            </a:extLst>
          </p:cNvPr>
          <p:cNvSpPr txBox="1"/>
          <p:nvPr/>
        </p:nvSpPr>
        <p:spPr>
          <a:xfrm>
            <a:off x="8349094" y="2653525"/>
            <a:ext cx="26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backpropagation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2266377" y="446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Вспомним про Градиенты</a:t>
            </a:r>
          </a:p>
        </p:txBody>
      </p:sp>
    </p:spTree>
    <p:extLst>
      <p:ext uri="{BB962C8B-B14F-4D97-AF65-F5344CB8AC3E}">
        <p14:creationId xmlns:p14="http://schemas.microsoft.com/office/powerpoint/2010/main" val="361380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1904" y="1052736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Vanishing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-1032792" y="10527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Затухающие Градиенты</a:t>
            </a:r>
          </a:p>
        </p:txBody>
      </p:sp>
      <p:sp>
        <p:nvSpPr>
          <p:cNvPr id="61" name="Заголовок 1"/>
          <p:cNvSpPr txBox="1">
            <a:spLocks/>
          </p:cNvSpPr>
          <p:nvPr/>
        </p:nvSpPr>
        <p:spPr>
          <a:xfrm>
            <a:off x="5087888" y="393305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Exploding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62" name="Заголовок 1"/>
          <p:cNvSpPr txBox="1">
            <a:spLocks/>
          </p:cNvSpPr>
          <p:nvPr/>
        </p:nvSpPr>
        <p:spPr>
          <a:xfrm>
            <a:off x="-888776" y="386104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Взрывающиеся Градиенты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~0.00002656139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~13780.6123398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64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60" grpId="0"/>
      <p:bldP spid="61" grpId="0"/>
      <p:bldP spid="62" grpId="0"/>
      <p:bldP spid="3" grpId="0"/>
      <p:bldP spid="6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81D6CC1-CB14-43BA-9050-E1F9B0C621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38441" t="2097" r="39093" b="10943"/>
          <a:stretch/>
        </p:blipFill>
        <p:spPr>
          <a:xfrm>
            <a:off x="718821" y="1121419"/>
            <a:ext cx="2294225" cy="421807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49C084E-6EE8-4436-AFE2-7D0D1829EE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57290" t="20636" r="16132" b="21203"/>
          <a:stretch/>
        </p:blipFill>
        <p:spPr>
          <a:xfrm>
            <a:off x="3618419" y="1268760"/>
            <a:ext cx="3240360" cy="31134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DD0E39E-23F4-473D-AA96-F3DBBBD0FC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35437" t="26633" r="31488" b="28408"/>
          <a:stretch/>
        </p:blipFill>
        <p:spPr>
          <a:xfrm>
            <a:off x="7479925" y="1515096"/>
            <a:ext cx="4391125" cy="26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571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ResNet Residual Networks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55F301A-3778-4C80-BD4C-B2E3811D0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0"/>
          <a:stretch/>
        </p:blipFill>
        <p:spPr bwMode="auto">
          <a:xfrm rot="16200000">
            <a:off x="5212072" y="-3407623"/>
            <a:ext cx="1695848" cy="1175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4AF6D89F-1A4F-48A1-A240-F4A933A3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3501008"/>
            <a:ext cx="38862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873358C-D4BD-4E63-880D-7E1FA5B5754D}"/>
              </a:ext>
            </a:extLst>
          </p:cNvPr>
          <p:cNvSpPr/>
          <p:nvPr/>
        </p:nvSpPr>
        <p:spPr>
          <a:xfrm>
            <a:off x="5519936" y="3573016"/>
            <a:ext cx="6011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остаточные блоки и пропуски слоев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8EA687-C0DE-401D-80A0-B9642B4EE951}"/>
              </a:ext>
            </a:extLst>
          </p:cNvPr>
          <p:cNvSpPr/>
          <p:nvPr/>
        </p:nvSpPr>
        <p:spPr>
          <a:xfrm>
            <a:off x="911424" y="6453197"/>
            <a:ext cx="11161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 | ILSVRC Competition – 2015 (Winner) | Top-5 Error Rate – 3.5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DA2EF60-9F4B-449A-941D-889E38452FF7}"/>
              </a:ext>
            </a:extLst>
          </p:cNvPr>
          <p:cNvSpPr/>
          <p:nvPr/>
        </p:nvSpPr>
        <p:spPr>
          <a:xfrm>
            <a:off x="5591944" y="4941168"/>
            <a:ext cx="55130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23/25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миллиона параметров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79376" y="5805264"/>
            <a:ext cx="11161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He,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Kaiming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Xiangyu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Zhang,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Shaoqing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Ren, and Jian Sun. "Deep residual learning for image recognition." In Proceedings of the IEEE conference on computer vision and pattern recognition, pp. 770-778. 2016.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873358C-D4BD-4E63-880D-7E1FA5B5754D}"/>
              </a:ext>
            </a:extLst>
          </p:cNvPr>
          <p:cNvSpPr/>
          <p:nvPr/>
        </p:nvSpPr>
        <p:spPr>
          <a:xfrm>
            <a:off x="5591944" y="4293096"/>
            <a:ext cx="3674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(34/50/101/152) слоя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703545" y="1002695"/>
            <a:ext cx="3488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Microsoft Research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0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20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1906" y="3055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Почему это работает?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  <p:pic>
        <p:nvPicPr>
          <p:cNvPr id="17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9982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/>
          <p:cNvSpPr/>
          <p:nvPr/>
        </p:nvSpPr>
        <p:spPr>
          <a:xfrm>
            <a:off x="1847528" y="5589240"/>
            <a:ext cx="12101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VGG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38" y="1234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/>
          <p:cNvSpPr/>
          <p:nvPr/>
        </p:nvSpPr>
        <p:spPr>
          <a:xfrm>
            <a:off x="8328248" y="5589240"/>
            <a:ext cx="18131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ResNet</a:t>
            </a:r>
            <a:endParaRPr lang="ru-RU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001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Развитие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ResNet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B8B32C1-8340-45FA-A65B-1DD5CBA81650}"/>
              </a:ext>
            </a:extLst>
          </p:cNvPr>
          <p:cNvSpPr/>
          <p:nvPr/>
        </p:nvSpPr>
        <p:spPr>
          <a:xfrm>
            <a:off x="2226342" y="1357178"/>
            <a:ext cx="1616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ResNeXt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CF505274-EB56-421A-87E5-46A4BE4D7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060848"/>
            <a:ext cx="5563390" cy="24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4775FACA-B6DE-4B23-80D5-6F56B0D84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125" y="2218583"/>
            <a:ext cx="5212415" cy="376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AB5C3A1-CC3D-48CB-A0F5-AFDCDBE23C78}"/>
              </a:ext>
            </a:extLst>
          </p:cNvPr>
          <p:cNvSpPr/>
          <p:nvPr/>
        </p:nvSpPr>
        <p:spPr>
          <a:xfrm>
            <a:off x="335360" y="4509120"/>
            <a:ext cx="521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ResNeXt-10 | ILSVRC Competition – 2016 (Runners Up) | Top-5 Error Rate –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13CE1DC-7B24-491A-BBE3-A96A852B2EBC}"/>
              </a:ext>
            </a:extLst>
          </p:cNvPr>
          <p:cNvSpPr/>
          <p:nvPr/>
        </p:nvSpPr>
        <p:spPr>
          <a:xfrm>
            <a:off x="7824192" y="1633808"/>
            <a:ext cx="1856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DenseNet</a:t>
            </a:r>
            <a:endParaRPr lang="ru-RU" sz="3200" b="1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AB5C3A1-CC3D-48CB-A0F5-AFDCDBE23C78}"/>
              </a:ext>
            </a:extLst>
          </p:cNvPr>
          <p:cNvSpPr/>
          <p:nvPr/>
        </p:nvSpPr>
        <p:spPr>
          <a:xfrm>
            <a:off x="357461" y="5138142"/>
            <a:ext cx="61926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Проиграли ансамблю других моделей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командой</a:t>
            </a:r>
          </a:p>
          <a:p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Trimps-Soushen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(2.99%)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Inception-Resnet-v2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Wide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5" grpId="0"/>
      <p:bldP spid="6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C3067C1-6E81-11B6-1166-FFF880BD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1584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</p:spTree>
    <p:extLst>
      <p:ext uri="{BB962C8B-B14F-4D97-AF65-F5344CB8AC3E}">
        <p14:creationId xmlns:p14="http://schemas.microsoft.com/office/powerpoint/2010/main" val="37445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8251" y="28254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Что не может пойти не так?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E0B9AA50-DA89-4538-8BAA-6157872CB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24666"/>
              </p:ext>
            </p:extLst>
          </p:nvPr>
        </p:nvGraphicFramePr>
        <p:xfrm>
          <a:off x="648196" y="2133756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19" name="Таблица 6">
            <a:extLst>
              <a:ext uri="{FF2B5EF4-FFF2-40B4-BE49-F238E27FC236}">
                <a16:creationId xmlns:a16="http://schemas.microsoft.com/office/drawing/2014/main" id="{2A1A5C22-5AEA-40B8-89C0-E719E62EF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34177"/>
              </p:ext>
            </p:extLst>
          </p:nvPr>
        </p:nvGraphicFramePr>
        <p:xfrm>
          <a:off x="457255" y="2336723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20" name="Таблица 6">
            <a:extLst>
              <a:ext uri="{FF2B5EF4-FFF2-40B4-BE49-F238E27FC236}">
                <a16:creationId xmlns:a16="http://schemas.microsoft.com/office/drawing/2014/main" id="{2A3B7960-EEDE-4BDB-8B14-3FC0773E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23620"/>
              </p:ext>
            </p:extLst>
          </p:nvPr>
        </p:nvGraphicFramePr>
        <p:xfrm>
          <a:off x="253295" y="2540127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/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/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EB29FD-3D82-49DD-8FBE-D5662C44D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488" y="2041955"/>
            <a:ext cx="1536325" cy="1481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4947928" y="3659467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928" y="3659467"/>
                <a:ext cx="19632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4655840" y="4284057"/>
                <a:ext cx="215347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284057"/>
                <a:ext cx="215347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3804B79-5E54-4D04-A845-2F4C7EBFD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35" y="2175556"/>
            <a:ext cx="1536325" cy="1481456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Таблица 6">
            <a:extLst>
              <a:ext uri="{FF2B5EF4-FFF2-40B4-BE49-F238E27FC236}">
                <a16:creationId xmlns:a16="http://schemas.microsoft.com/office/drawing/2014/main" id="{68AD5830-EDED-448C-A8F3-91256F348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89808"/>
              </p:ext>
            </p:extLst>
          </p:nvPr>
        </p:nvGraphicFramePr>
        <p:xfrm>
          <a:off x="9494864" y="1620952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6" name="Таблица 6">
            <a:extLst>
              <a:ext uri="{FF2B5EF4-FFF2-40B4-BE49-F238E27FC236}">
                <a16:creationId xmlns:a16="http://schemas.microsoft.com/office/drawing/2014/main" id="{70BBD531-AED1-462E-AE1C-E81FE64F3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66179"/>
              </p:ext>
            </p:extLst>
          </p:nvPr>
        </p:nvGraphicFramePr>
        <p:xfrm>
          <a:off x="9331249" y="177513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46137"/>
              </p:ext>
            </p:extLst>
          </p:nvPr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855460"/>
              </p:ext>
            </p:extLst>
          </p:nvPr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60480"/>
              </p:ext>
            </p:extLst>
          </p:nvPr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4646C72-69F9-44E7-8C7B-715E4EADF619}"/>
              </a:ext>
            </a:extLst>
          </p:cNvPr>
          <p:cNvSpPr/>
          <p:nvPr/>
        </p:nvSpPr>
        <p:spPr>
          <a:xfrm>
            <a:off x="19326" y="1331939"/>
            <a:ext cx="35010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1927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4027942" y="5742486"/>
                <a:ext cx="4183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42" y="5742486"/>
                <a:ext cx="4183261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76032" y="6074624"/>
                <a:ext cx="41351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5=2160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032" y="6074624"/>
                <a:ext cx="4135171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3662D8DD-A427-4540-BAA7-1C416E654A0F}"/>
              </a:ext>
            </a:extLst>
          </p:cNvPr>
          <p:cNvSpPr/>
          <p:nvPr/>
        </p:nvSpPr>
        <p:spPr>
          <a:xfrm>
            <a:off x="9840416" y="908720"/>
            <a:ext cx="12523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Итог</a:t>
            </a:r>
          </a:p>
        </p:txBody>
      </p:sp>
    </p:spTree>
    <p:extLst>
      <p:ext uri="{BB962C8B-B14F-4D97-AF65-F5344CB8AC3E}">
        <p14:creationId xmlns:p14="http://schemas.microsoft.com/office/powerpoint/2010/main" val="10804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0944 0.00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  <p:bldP spid="28" grpId="0"/>
      <p:bldP spid="29" grpId="0"/>
      <p:bldP spid="36" grpId="0"/>
      <p:bldP spid="39" grpId="0"/>
      <p:bldP spid="40" grpId="0"/>
      <p:bldP spid="41" grpId="0"/>
      <p:bldP spid="42" grpId="0"/>
      <p:bldP spid="43" grpId="0"/>
      <p:bldP spid="49" grpId="0"/>
      <p:bldP spid="51" grpId="0"/>
      <p:bldP spid="52" grpId="0"/>
      <p:bldP spid="53" grpId="0"/>
      <p:bldP spid="54" grpId="0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8978" y="46299"/>
            <a:ext cx="7920880" cy="82773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-apple-system"/>
              </a:rPr>
              <a:t>Depthwise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E0B9AA50-DA89-4538-8BAA-6157872CBB2C}"/>
              </a:ext>
            </a:extLst>
          </p:cNvPr>
          <p:cNvGraphicFramePr>
            <a:graphicFrameLocks noGrp="1"/>
          </p:cNvGraphicFramePr>
          <p:nvPr/>
        </p:nvGraphicFramePr>
        <p:xfrm>
          <a:off x="648196" y="2133756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19" name="Таблица 6">
            <a:extLst>
              <a:ext uri="{FF2B5EF4-FFF2-40B4-BE49-F238E27FC236}">
                <a16:creationId xmlns:a16="http://schemas.microsoft.com/office/drawing/2014/main" id="{2A1A5C22-5AEA-40B8-89C0-E719E62EF28E}"/>
              </a:ext>
            </a:extLst>
          </p:cNvPr>
          <p:cNvGraphicFramePr>
            <a:graphicFrameLocks noGrp="1"/>
          </p:cNvGraphicFramePr>
          <p:nvPr/>
        </p:nvGraphicFramePr>
        <p:xfrm>
          <a:off x="457255" y="2336723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p:graphicFrame>
        <p:nvGraphicFramePr>
          <p:cNvPr id="20" name="Таблица 6">
            <a:extLst>
              <a:ext uri="{FF2B5EF4-FFF2-40B4-BE49-F238E27FC236}">
                <a16:creationId xmlns:a16="http://schemas.microsoft.com/office/drawing/2014/main" id="{2A3B7960-EEDE-4BDB-8B14-3FC0773E18C1}"/>
              </a:ext>
            </a:extLst>
          </p:cNvPr>
          <p:cNvGraphicFramePr>
            <a:graphicFrameLocks noGrp="1"/>
          </p:cNvGraphicFramePr>
          <p:nvPr/>
        </p:nvGraphicFramePr>
        <p:xfrm>
          <a:off x="253295" y="2540127"/>
          <a:ext cx="2347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19615329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673305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005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651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/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A35B8822-493C-4CB8-AC88-BECA782D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5" y="4945002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/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C201D217-3581-45AF-B6A8-9CABEFEF3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5" y="5406667"/>
                <a:ext cx="290149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5090072" y="3457371"/>
                <a:ext cx="12598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72" y="3457371"/>
                <a:ext cx="125989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5079620" y="3922389"/>
                <a:ext cx="12808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20" y="3922389"/>
                <a:ext cx="12808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/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/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/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D4646C72-69F9-44E7-8C7B-715E4EADF619}"/>
              </a:ext>
            </a:extLst>
          </p:cNvPr>
          <p:cNvSpPr/>
          <p:nvPr/>
        </p:nvSpPr>
        <p:spPr>
          <a:xfrm>
            <a:off x="19326" y="1331939"/>
            <a:ext cx="35010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Изображение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23023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Фильтры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4027942" y="5742486"/>
                <a:ext cx="3530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942" y="5742486"/>
                <a:ext cx="3530325" cy="461665"/>
              </a:xfrm>
              <a:prstGeom prst="rect">
                <a:avLst/>
              </a:prstGeom>
              <a:blipFill>
                <a:blip r:embed="rId15"/>
                <a:stretch>
                  <a:fillRect l="-518"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63680" y="6142637"/>
                <a:ext cx="34388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3=432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0" y="6142637"/>
                <a:ext cx="343889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Таблица 6">
            <a:extLst>
              <a:ext uri="{FF2B5EF4-FFF2-40B4-BE49-F238E27FC236}">
                <a16:creationId xmlns:a16="http://schemas.microsoft.com/office/drawing/2014/main" id="{09EA06F1-35C8-4784-9651-964A28A98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40709"/>
              </p:ext>
            </p:extLst>
          </p:nvPr>
        </p:nvGraphicFramePr>
        <p:xfrm>
          <a:off x="5366446" y="2092023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graphicFrame>
        <p:nvGraphicFramePr>
          <p:cNvPr id="50" name="Таблица 6">
            <a:extLst>
              <a:ext uri="{FF2B5EF4-FFF2-40B4-BE49-F238E27FC236}">
                <a16:creationId xmlns:a16="http://schemas.microsoft.com/office/drawing/2014/main" id="{B392A74B-EB2E-4337-888F-7D75AC48D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235877"/>
              </p:ext>
            </p:extLst>
          </p:nvPr>
        </p:nvGraphicFramePr>
        <p:xfrm>
          <a:off x="5246811" y="2202043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graphicFrame>
        <p:nvGraphicFramePr>
          <p:cNvPr id="55" name="Таблица 6">
            <a:extLst>
              <a:ext uri="{FF2B5EF4-FFF2-40B4-BE49-F238E27FC236}">
                <a16:creationId xmlns:a16="http://schemas.microsoft.com/office/drawing/2014/main" id="{039E80DD-86E8-4C0F-98F3-FB497E44E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32879"/>
              </p:ext>
            </p:extLst>
          </p:nvPr>
        </p:nvGraphicFramePr>
        <p:xfrm>
          <a:off x="5116812" y="2317271"/>
          <a:ext cx="11592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</a:tbl>
          </a:graphicData>
        </a:graphic>
      </p:graphicFrame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CB961CE8-728C-4445-8EEA-453C3EE35D4E}"/>
              </a:ext>
            </a:extLst>
          </p:cNvPr>
          <p:cNvSpPr/>
          <p:nvPr/>
        </p:nvSpPr>
        <p:spPr>
          <a:xfrm>
            <a:off x="8953064" y="1207379"/>
            <a:ext cx="24576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55568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29" grpId="0"/>
      <p:bldP spid="36" grpId="0"/>
      <p:bldP spid="39" grpId="0"/>
      <p:bldP spid="40" grpId="0"/>
      <p:bldP spid="41" grpId="0"/>
      <p:bldP spid="42" grpId="0"/>
      <p:bldP spid="43" grpId="0"/>
      <p:bldP spid="49" grpId="0"/>
      <p:bldP spid="51" grpId="0"/>
      <p:bldP spid="52" grpId="0"/>
      <p:bldP spid="53" grpId="0"/>
      <p:bldP spid="54" grpId="0"/>
      <p:bldP spid="6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0125" y="56839"/>
            <a:ext cx="7920880" cy="8277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Pointwise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Свертка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/>
              <p:nvPr/>
            </p:nvSpPr>
            <p:spPr>
              <a:xfrm>
                <a:off x="5090072" y="3457371"/>
                <a:ext cx="19632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E2FC8DCC-2C3B-43F8-9C4F-CFBD4B871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072" y="3457371"/>
                <a:ext cx="196323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/>
              <p:nvPr/>
            </p:nvSpPr>
            <p:spPr>
              <a:xfrm>
                <a:off x="5079620" y="3922389"/>
                <a:ext cx="24091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32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E8D28E1-AF07-4C40-BB58-C8F471EE7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620" y="3922389"/>
                <a:ext cx="240918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9DB49AB8-86D1-4B55-AB80-98DA4E2E1F26}"/>
              </a:ext>
            </a:extLst>
          </p:cNvPr>
          <p:cNvGrpSpPr/>
          <p:nvPr/>
        </p:nvGrpSpPr>
        <p:grpSpPr>
          <a:xfrm>
            <a:off x="3667942" y="2510956"/>
            <a:ext cx="720000" cy="720080"/>
            <a:chOff x="2927648" y="2852936"/>
            <a:chExt cx="720000" cy="72008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0477686-9198-41A5-B6C1-26476DA0C4A9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FCB8B35F-F9B2-47A9-A232-4C6FF6204329}"/>
                </a:ext>
              </a:extLst>
            </p:cNvPr>
            <p:cNvCxnSpPr>
              <a:stCxn id="32" idx="1"/>
              <a:endCxn id="32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C04F8D3F-8D85-42A0-86E0-125B42277A33}"/>
                </a:ext>
              </a:extLst>
            </p:cNvPr>
            <p:cNvCxnSpPr>
              <a:stCxn id="32" idx="7"/>
              <a:endCxn id="32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/>
              <p:nvPr/>
            </p:nvSpPr>
            <p:spPr>
              <a:xfrm>
                <a:off x="763427" y="3687000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9D744928-D698-439B-B04B-5333E1C6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7" y="3687000"/>
                <a:ext cx="12598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/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2CF40-8D1B-4CFF-B066-A372AA882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063" y="2916272"/>
                <a:ext cx="117237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/>
              <p:nvPr/>
            </p:nvSpPr>
            <p:spPr>
              <a:xfrm>
                <a:off x="1675128" y="3687000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B096AF-FD42-4AE5-9778-F3884D9B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28" y="3687000"/>
                <a:ext cx="117237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6525646" y="2418889"/>
                <a:ext cx="1172374" cy="62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46" y="2418889"/>
                <a:ext cx="1172374" cy="6242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/>
              <p:nvPr/>
            </p:nvSpPr>
            <p:spPr>
              <a:xfrm>
                <a:off x="721601" y="4144087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0AD403B1-9332-4728-9B03-92ACFE0BA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1" y="4144087"/>
                <a:ext cx="243855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/>
              <p:nvPr/>
            </p:nvSpPr>
            <p:spPr>
              <a:xfrm>
                <a:off x="2791187" y="4117125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204A80-B9B7-45FF-9922-FD3098C9A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187" y="4117125"/>
                <a:ext cx="117237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Таблица 6">
            <a:extLst>
              <a:ext uri="{FF2B5EF4-FFF2-40B4-BE49-F238E27FC236}">
                <a16:creationId xmlns:a16="http://schemas.microsoft.com/office/drawing/2014/main" id="{6EFC4FE2-FF34-41FA-850A-BD3F4CC2A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12046"/>
              </p:ext>
            </p:extLst>
          </p:nvPr>
        </p:nvGraphicFramePr>
        <p:xfrm>
          <a:off x="1176766" y="183628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44" name="Таблица 6">
            <a:extLst>
              <a:ext uri="{FF2B5EF4-FFF2-40B4-BE49-F238E27FC236}">
                <a16:creationId xmlns:a16="http://schemas.microsoft.com/office/drawing/2014/main" id="{C7BE5619-5C85-4378-97AC-115AB1F4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99357"/>
              </p:ext>
            </p:extLst>
          </p:nvPr>
        </p:nvGraphicFramePr>
        <p:xfrm>
          <a:off x="1008090" y="197498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35" name="Таблица 6">
            <a:extLst>
              <a:ext uri="{FF2B5EF4-FFF2-40B4-BE49-F238E27FC236}">
                <a16:creationId xmlns:a16="http://schemas.microsoft.com/office/drawing/2014/main" id="{618B7EA1-9D0A-4F73-922A-5F584B4C2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49625"/>
              </p:ext>
            </p:extLst>
          </p:nvPr>
        </p:nvGraphicFramePr>
        <p:xfrm>
          <a:off x="813421" y="2126267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4983899" y="1335553"/>
            <a:ext cx="23023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Фильтры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9C5C71E6-B8C5-4D3C-9E84-077BA541B0AE}"/>
              </a:ext>
            </a:extLst>
          </p:cNvPr>
          <p:cNvSpPr/>
          <p:nvPr/>
        </p:nvSpPr>
        <p:spPr>
          <a:xfrm>
            <a:off x="3223952" y="4937672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/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параметров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позиций фильтра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#</m:t>
                      </m:r>
                      <m:r>
                        <a:rPr lang="ru-RU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фильтров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E0789F10-B06D-491A-B84C-01844FC0D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54" y="5357680"/>
                <a:ext cx="8441606" cy="461665"/>
              </a:xfrm>
              <a:prstGeom prst="rect">
                <a:avLst/>
              </a:prstGeom>
              <a:blipFill>
                <a:blip r:embed="rId1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3963561" y="5722122"/>
                <a:ext cx="45231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′</m:t>
                          </m:r>
                        </m:sup>
                      </m:sSup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561" y="5722122"/>
                <a:ext cx="4523161" cy="461665"/>
              </a:xfrm>
              <a:prstGeom prst="rect">
                <a:avLst/>
              </a:prstGeom>
              <a:blipFill>
                <a:blip r:embed="rId1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/>
              <p:nvPr/>
            </p:nvSpPr>
            <p:spPr>
              <a:xfrm>
                <a:off x="4063680" y="6142637"/>
                <a:ext cx="39652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3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  <m:r>
                        <a:rPr lang="ru-RU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240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4" name="Прямоугольник 53">
                <a:extLst>
                  <a:ext uri="{FF2B5EF4-FFF2-40B4-BE49-F238E27FC236}">
                    <a16:creationId xmlns:a16="http://schemas.microsoft.com/office/drawing/2014/main" id="{D71FD90C-ACC9-4ABE-939A-03E4300DC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80" y="6142637"/>
                <a:ext cx="396525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154ACC80-1B8D-4D41-89E6-78C7237E50CA}"/>
              </a:ext>
            </a:extLst>
          </p:cNvPr>
          <p:cNvSpPr/>
          <p:nvPr/>
        </p:nvSpPr>
        <p:spPr>
          <a:xfrm>
            <a:off x="678526" y="1105115"/>
            <a:ext cx="24576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Результат</a:t>
            </a:r>
          </a:p>
        </p:txBody>
      </p:sp>
      <p:sp>
        <p:nvSpPr>
          <p:cNvPr id="3" name="Куб 2">
            <a:extLst>
              <a:ext uri="{FF2B5EF4-FFF2-40B4-BE49-F238E27FC236}">
                <a16:creationId xmlns:a16="http://schemas.microsoft.com/office/drawing/2014/main" id="{53A629E6-AA02-4693-A0FC-1C6D2B0CD276}"/>
              </a:ext>
            </a:extLst>
          </p:cNvPr>
          <p:cNvSpPr/>
          <p:nvPr/>
        </p:nvSpPr>
        <p:spPr>
          <a:xfrm>
            <a:off x="5428722" y="2331542"/>
            <a:ext cx="846500" cy="784476"/>
          </a:xfrm>
          <a:prstGeom prst="cube">
            <a:avLst>
              <a:gd name="adj" fmla="val 62742"/>
            </a:avLst>
          </a:prstGeom>
          <a:solidFill>
            <a:schemeClr val="accent4">
              <a:alpha val="6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661ECC8-BA1C-4F04-BE79-FDF3DD9A7724}"/>
                  </a:ext>
                </a:extLst>
              </p:cNvPr>
              <p:cNvSpPr/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3661ECC8-BA1C-4F04-BE79-FDF3DD9A7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234" y="3770706"/>
                <a:ext cx="1259897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371AE6-9F3F-4F5C-B655-0A755628A2D3}"/>
                  </a:ext>
                </a:extLst>
              </p:cNvPr>
              <p:cNvSpPr txBox="1"/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371AE6-9F3F-4F5C-B655-0A755628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935" y="3770706"/>
                <a:ext cx="1172374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3C016D5-51D2-4BE3-AB2A-EC36FBBE16DF}"/>
                  </a:ext>
                </a:extLst>
              </p:cNvPr>
              <p:cNvSpPr/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6" name="Прямоугольник 55">
                <a:extLst>
                  <a:ext uri="{FF2B5EF4-FFF2-40B4-BE49-F238E27FC236}">
                    <a16:creationId xmlns:a16="http://schemas.microsoft.com/office/drawing/2014/main" id="{63C016D5-51D2-4BE3-AB2A-EC36FBBE1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08" y="4227793"/>
                <a:ext cx="2438553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021094-2F05-426D-83D3-87260C4E743B}"/>
                  </a:ext>
                </a:extLst>
              </p:cNvPr>
              <p:cNvSpPr txBox="1"/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B021094-2F05-426D-83D3-87260C4E7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309" y="4264149"/>
                <a:ext cx="117237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Таблица 6">
            <a:extLst>
              <a:ext uri="{FF2B5EF4-FFF2-40B4-BE49-F238E27FC236}">
                <a16:creationId xmlns:a16="http://schemas.microsoft.com/office/drawing/2014/main" id="{DB4ADB59-D682-475D-9D40-00F7175DF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60387"/>
              </p:ext>
            </p:extLst>
          </p:nvPr>
        </p:nvGraphicFramePr>
        <p:xfrm>
          <a:off x="9494864" y="1620952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59" name="Таблица 6">
            <a:extLst>
              <a:ext uri="{FF2B5EF4-FFF2-40B4-BE49-F238E27FC236}">
                <a16:creationId xmlns:a16="http://schemas.microsoft.com/office/drawing/2014/main" id="{445AEEF5-1BF7-49D4-99F0-97A5F28D4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80768"/>
              </p:ext>
            </p:extLst>
          </p:nvPr>
        </p:nvGraphicFramePr>
        <p:xfrm>
          <a:off x="9331249" y="177513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0" name="Таблица 6">
            <a:extLst>
              <a:ext uri="{FF2B5EF4-FFF2-40B4-BE49-F238E27FC236}">
                <a16:creationId xmlns:a16="http://schemas.microsoft.com/office/drawing/2014/main" id="{AB480363-B57D-4912-9E6D-A8658B93F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87742"/>
              </p:ext>
            </p:extLst>
          </p:nvPr>
        </p:nvGraphicFramePr>
        <p:xfrm>
          <a:off x="9162573" y="19199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1" name="Таблица 6">
            <a:extLst>
              <a:ext uri="{FF2B5EF4-FFF2-40B4-BE49-F238E27FC236}">
                <a16:creationId xmlns:a16="http://schemas.microsoft.com/office/drawing/2014/main" id="{A80D6B36-90D5-4F7C-AFC1-AA7E1C96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81944"/>
              </p:ext>
            </p:extLst>
          </p:nvPr>
        </p:nvGraphicFramePr>
        <p:xfrm>
          <a:off x="8993897" y="2058689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graphicFrame>
        <p:nvGraphicFramePr>
          <p:cNvPr id="62" name="Таблица 6">
            <a:extLst>
              <a:ext uri="{FF2B5EF4-FFF2-40B4-BE49-F238E27FC236}">
                <a16:creationId xmlns:a16="http://schemas.microsoft.com/office/drawing/2014/main" id="{BDB6D3E0-78F8-4EEE-BEBD-886C984E1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73486"/>
              </p:ext>
            </p:extLst>
          </p:nvPr>
        </p:nvGraphicFramePr>
        <p:xfrm>
          <a:off x="8799228" y="2209973"/>
          <a:ext cx="1555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1578096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25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552139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5878721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9064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636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393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494525"/>
                  </a:ext>
                </a:extLst>
              </a:tr>
            </a:tbl>
          </a:graphicData>
        </a:graphic>
      </p:graphicFrame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77A66158-33B8-44FD-A595-510723553336}"/>
              </a:ext>
            </a:extLst>
          </p:cNvPr>
          <p:cNvSpPr/>
          <p:nvPr/>
        </p:nvSpPr>
        <p:spPr>
          <a:xfrm>
            <a:off x="9336158" y="841667"/>
            <a:ext cx="12523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Итог</a:t>
            </a:r>
          </a:p>
        </p:txBody>
      </p:sp>
    </p:spTree>
    <p:extLst>
      <p:ext uri="{BB962C8B-B14F-4D97-AF65-F5344CB8AC3E}">
        <p14:creationId xmlns:p14="http://schemas.microsoft.com/office/powerpoint/2010/main" val="14908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29" grpId="0"/>
      <p:bldP spid="39" grpId="0"/>
      <p:bldP spid="41" grpId="0"/>
      <p:bldP spid="49" grpId="0"/>
      <p:bldP spid="51" grpId="0"/>
      <p:bldP spid="52" grpId="0"/>
      <p:bldP spid="53" grpId="0"/>
      <p:bldP spid="54" grpId="0"/>
      <p:bldP spid="46" grpId="0"/>
      <p:bldP spid="47" grpId="0"/>
      <p:bldP spid="56" grpId="0"/>
      <p:bldP spid="57" grpId="0"/>
      <p:bldP spid="6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0125" y="56839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-apple-system"/>
              </a:rPr>
              <a:t>Больше </a:t>
            </a:r>
            <a:r>
              <a:rPr lang="en-US" b="1" dirty="0" smtClean="0">
                <a:solidFill>
                  <a:schemeClr val="bg1"/>
                </a:solidFill>
                <a:latin typeface="-apple-system"/>
              </a:rPr>
              <a:t>GIF</a:t>
            </a:r>
            <a:r>
              <a:rPr lang="ru-RU" b="1" dirty="0" err="1" smtClean="0">
                <a:solidFill>
                  <a:schemeClr val="bg1"/>
                </a:solidFill>
                <a:latin typeface="-apple-system"/>
              </a:rPr>
              <a:t>ок</a:t>
            </a:r>
            <a:r>
              <a:rPr lang="ru-RU" b="1" dirty="0" smtClean="0">
                <a:solidFill>
                  <a:schemeClr val="bg1"/>
                </a:solidFill>
                <a:latin typeface="-apple-system"/>
              </a:rPr>
              <a:t> богу </a:t>
            </a:r>
            <a:r>
              <a:rPr lang="en-US" b="1" dirty="0" smtClean="0">
                <a:solidFill>
                  <a:schemeClr val="bg1"/>
                </a:solidFill>
                <a:latin typeface="-apple-system"/>
              </a:rPr>
              <a:t>GIF</a:t>
            </a:r>
            <a:r>
              <a:rPr lang="ru-RU" b="1" dirty="0" err="1" smtClean="0">
                <a:solidFill>
                  <a:schemeClr val="bg1"/>
                </a:solidFill>
                <a:latin typeface="-apple-system"/>
              </a:rPr>
              <a:t>ок</a:t>
            </a:r>
            <a:endParaRPr lang="ru-RU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3860003" y="6213515"/>
            <a:ext cx="4471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https://animatedai.github.io/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3074" name="Picture 2" descr="The process of convolution in neural networks with a 3x3 kernel siz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981220"/>
            <a:ext cx="4320480" cy="24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process of convolution in neural networks with a 3x3 kernel size and 8 groups making it a depthwise convoluti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956915"/>
            <a:ext cx="4406898" cy="247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depthwise convolution layer followed by a pointwise convolution layer making the combined process a depthwise-separable convolution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592" y="3529940"/>
            <a:ext cx="4802814" cy="270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72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5543" y="10614"/>
            <a:ext cx="7920880" cy="827739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-apple-system"/>
              </a:rPr>
              <a:t>Сравнение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-apple-system"/>
              </a:rPr>
              <a:t>вычислений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A4BA0505-AFE5-4264-A59C-AC28A5573E6B}"/>
              </a:ext>
            </a:extLst>
          </p:cNvPr>
          <p:cNvSpPr/>
          <p:nvPr/>
        </p:nvSpPr>
        <p:spPr>
          <a:xfrm>
            <a:off x="157238" y="1146766"/>
            <a:ext cx="3785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Простая Свертка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/>
              <p:nvPr/>
            </p:nvSpPr>
            <p:spPr>
              <a:xfrm>
                <a:off x="263849" y="4727716"/>
                <a:ext cx="43126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′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a:rPr lang="ru-RU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с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6AFE4568-4BFA-4640-B5F7-C712EA769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49" y="4727716"/>
                <a:ext cx="4312655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394CD24-E21A-4B9D-9575-581EC4A3D639}"/>
              </a:ext>
            </a:extLst>
          </p:cNvPr>
          <p:cNvSpPr/>
          <p:nvPr/>
        </p:nvSpPr>
        <p:spPr>
          <a:xfrm>
            <a:off x="807613" y="1708893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11366F8F-DAB6-4BAC-99DF-1FD2A5F9C802}"/>
                  </a:ext>
                </a:extLst>
              </p:cNvPr>
              <p:cNvSpPr/>
              <p:nvPr/>
            </p:nvSpPr>
            <p:spPr>
              <a:xfrm>
                <a:off x="950484" y="2293668"/>
                <a:ext cx="41832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11366F8F-DAB6-4BAC-99DF-1FD2A5F9C8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84" y="2293668"/>
                <a:ext cx="4183261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BF59334F-56E2-4493-BF18-481A7EC516D7}"/>
                  </a:ext>
                </a:extLst>
              </p:cNvPr>
              <p:cNvSpPr/>
              <p:nvPr/>
            </p:nvSpPr>
            <p:spPr>
              <a:xfrm>
                <a:off x="5495220" y="2232112"/>
                <a:ext cx="118814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2160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BF59334F-56E2-4493-BF18-481A7EC51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220" y="2232112"/>
                <a:ext cx="118814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ADA51702-CF81-40B9-A15C-8BA4889562FD}"/>
              </a:ext>
            </a:extLst>
          </p:cNvPr>
          <p:cNvSpPr/>
          <p:nvPr/>
        </p:nvSpPr>
        <p:spPr>
          <a:xfrm>
            <a:off x="102397" y="3116792"/>
            <a:ext cx="11256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Depthwise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seperable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Свертка (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Depthwise+Pointwise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3B1F1642-5075-40FA-AFAD-4CD55A2C08F1}"/>
              </a:ext>
            </a:extLst>
          </p:cNvPr>
          <p:cNvSpPr/>
          <p:nvPr/>
        </p:nvSpPr>
        <p:spPr>
          <a:xfrm>
            <a:off x="798781" y="3649561"/>
            <a:ext cx="4409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Количество вычислений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89C1834-02F2-4F6B-B8B6-2ADF30ACD07D}"/>
                  </a:ext>
                </a:extLst>
              </p:cNvPr>
              <p:cNvSpPr/>
              <p:nvPr/>
            </p:nvSpPr>
            <p:spPr>
              <a:xfrm>
                <a:off x="485742" y="4172781"/>
                <a:ext cx="3530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𝑜𝑢𝑡</m:t>
                          </m:r>
                        </m:sub>
                      </m:sSub>
                      <m:r>
                        <a:rPr lang="ru-RU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89C1834-02F2-4F6B-B8B6-2ADF30ACD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42" y="4172781"/>
                <a:ext cx="3530325" cy="461665"/>
              </a:xfrm>
              <a:prstGeom prst="rect">
                <a:avLst/>
              </a:prstGeom>
              <a:blipFill>
                <a:blip r:embed="rId7"/>
                <a:stretch>
                  <a:fillRect l="-518" b="-18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3E19235-B246-4592-B8D4-715EE0EBA567}"/>
                  </a:ext>
                </a:extLst>
              </p:cNvPr>
              <p:cNvSpPr/>
              <p:nvPr/>
            </p:nvSpPr>
            <p:spPr>
              <a:xfrm>
                <a:off x="4867772" y="4214823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432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23E19235-B246-4592-B8D4-715EE0EBA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72" y="4214823"/>
                <a:ext cx="86273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AD77400-F53A-4A0B-8064-08CF76E21FC5}"/>
                  </a:ext>
                </a:extLst>
              </p:cNvPr>
              <p:cNvSpPr/>
              <p:nvPr/>
            </p:nvSpPr>
            <p:spPr>
              <a:xfrm>
                <a:off x="4867772" y="4763728"/>
                <a:ext cx="8627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240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AD77400-F53A-4A0B-8064-08CF76E21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772" y="4763728"/>
                <a:ext cx="8627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2D25C3B-487A-4309-A762-5B75F16E216D}"/>
                  </a:ext>
                </a:extLst>
              </p:cNvPr>
              <p:cNvSpPr/>
              <p:nvPr/>
            </p:nvSpPr>
            <p:spPr>
              <a:xfrm>
                <a:off x="5570471" y="4399940"/>
                <a:ext cx="9605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672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72D25C3B-487A-4309-A762-5B75F16E2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71" y="4399940"/>
                <a:ext cx="96051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FFBC818D-2D3A-47C6-8CB0-9EF75288F21B}"/>
              </a:ext>
            </a:extLst>
          </p:cNvPr>
          <p:cNvSpPr/>
          <p:nvPr/>
        </p:nvSpPr>
        <p:spPr>
          <a:xfrm>
            <a:off x="263352" y="5249356"/>
            <a:ext cx="7035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общем случае</a:t>
            </a: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Выигрыш</a:t>
            </a:r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79C83635-49B8-4028-B03C-52D8FA198222}"/>
                  </a:ext>
                </a:extLst>
              </p:cNvPr>
              <p:cNvSpPr/>
              <p:nvPr/>
            </p:nvSpPr>
            <p:spPr>
              <a:xfrm>
                <a:off x="9005994" y="5742650"/>
                <a:ext cx="2316147" cy="10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672</m:t>
                          </m:r>
                        </m:num>
                        <m:den>
                          <m:r>
                            <a:rPr lang="ru-RU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2160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~0.31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79C83635-49B8-4028-B03C-52D8FA198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994" y="5742650"/>
                <a:ext cx="2316147" cy="10175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F9775AC6-2CA0-4309-8C3C-265F8F0C30A3}"/>
                  </a:ext>
                </a:extLst>
              </p:cNvPr>
              <p:cNvSpPr/>
              <p:nvPr/>
            </p:nvSpPr>
            <p:spPr>
              <a:xfrm>
                <a:off x="1916079" y="5720772"/>
                <a:ext cx="1622817" cy="1156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F9775AC6-2CA0-4309-8C3C-265F8F0C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79" y="5720772"/>
                <a:ext cx="1622817" cy="11562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1ACFA8-D06A-43D1-8AF5-5BF21A3D89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3045" y="1802990"/>
            <a:ext cx="1383912" cy="13138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617F47-9D60-43DC-9581-FC5538E0FF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1219" y="2090174"/>
            <a:ext cx="1169550" cy="5847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79FFB6-1FD3-481C-B539-9872726460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5747" y="3833751"/>
            <a:ext cx="1383912" cy="13138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87617F-EC2D-416D-9E3C-90727B0F21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3195" y="4001935"/>
            <a:ext cx="1039353" cy="97743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0D5B6B-8093-4679-AF97-8B357A317D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4067" y="4168531"/>
            <a:ext cx="865707" cy="8108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9133D4-BE29-4E2E-9C8E-27AF65B0BD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60757" y="4244702"/>
            <a:ext cx="399322" cy="399322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00F8973A-E5C3-4A25-A2E4-BEDF8E8AE3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76762" y="4244702"/>
            <a:ext cx="399322" cy="399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/>
              <p:nvPr/>
            </p:nvSpPr>
            <p:spPr>
              <a:xfrm>
                <a:off x="9408368" y="1988840"/>
                <a:ext cx="117237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E3D3B-6855-48DE-8DC0-AE1B215D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1988840"/>
                <a:ext cx="1172374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3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9" grpId="0"/>
      <p:bldP spid="53" grpId="0"/>
      <p:bldP spid="48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487" y="7864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MobileNet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v1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102" name="Picture 6" descr="Image for post">
            <a:extLst>
              <a:ext uri="{FF2B5EF4-FFF2-40B4-BE49-F238E27FC236}">
                <a16:creationId xmlns:a16="http://schemas.microsoft.com/office/drawing/2014/main" id="{B4130125-6261-4CE4-82BD-FD8D7DDC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27" y="1266898"/>
            <a:ext cx="5602409" cy="220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166F7-20A4-4B81-B167-8355C316B211}"/>
              </a:ext>
            </a:extLst>
          </p:cNvPr>
          <p:cNvSpPr txBox="1"/>
          <p:nvPr/>
        </p:nvSpPr>
        <p:spPr>
          <a:xfrm>
            <a:off x="407368" y="6165304"/>
            <a:ext cx="11233248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Howard, A.G., Zhu, M., Chen, B., </a:t>
            </a:r>
            <a:r>
              <a:rPr lang="en-US" sz="1800" dirty="0" err="1"/>
              <a:t>Kalenichenko</a:t>
            </a:r>
            <a:r>
              <a:rPr lang="en-US" sz="1800" dirty="0"/>
              <a:t>, D., Wang, W., </a:t>
            </a:r>
            <a:r>
              <a:rPr lang="en-US" sz="1800" dirty="0" err="1"/>
              <a:t>Weyand</a:t>
            </a:r>
            <a:r>
              <a:rPr lang="en-US" sz="1800" dirty="0"/>
              <a:t>, T., </a:t>
            </a:r>
            <a:r>
              <a:rPr lang="en-US" sz="1800" dirty="0" err="1"/>
              <a:t>Andreetto</a:t>
            </a:r>
            <a:r>
              <a:rPr lang="en-US" sz="1800" dirty="0"/>
              <a:t>, M. and Adam, H., 2017. </a:t>
            </a:r>
            <a:r>
              <a:rPr lang="en-US" sz="1800" dirty="0" err="1"/>
              <a:t>Mobilenets</a:t>
            </a:r>
            <a:r>
              <a:rPr lang="en-US" sz="1800" dirty="0"/>
              <a:t>: Efficient convolutional neural networks for mobile vision applications. </a:t>
            </a:r>
            <a:r>
              <a:rPr lang="en-US" sz="1800" i="1" dirty="0" err="1"/>
              <a:t>arXiv</a:t>
            </a:r>
            <a:r>
              <a:rPr lang="en-US" sz="1800" i="1" dirty="0"/>
              <a:t> preprint arXiv:1704.04861</a:t>
            </a:r>
            <a:r>
              <a:rPr lang="en-US" sz="1800" dirty="0"/>
              <a:t>.</a:t>
            </a:r>
            <a:endParaRPr lang="ru-RU" sz="1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5E07DD-3A60-4322-A0A8-13B2A09C8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19" y="1341944"/>
            <a:ext cx="3839007" cy="45606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C33FD2-F062-4E9D-AB8B-63C0F339C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059" y="3851439"/>
            <a:ext cx="5641120" cy="20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Недосказанные детали про свёртки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0" r="100000">
                        <a14:foregroundMark x1="47569" y1="55500" x2="53700" y2="65500"/>
                        <a14:foregroundMark x1="77590" y1="36500" x2="96617" y2="83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728" y="1121419"/>
            <a:ext cx="4505325" cy="190500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3935760" y="1841499"/>
            <a:ext cx="864096" cy="8640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BF7AEEF1-51B4-451D-B8A6-E4CF2B496B5C}"/>
              </a:ext>
            </a:extLst>
          </p:cNvPr>
          <p:cNvSpPr txBox="1">
            <a:spLocks/>
          </p:cNvSpPr>
          <p:nvPr/>
        </p:nvSpPr>
        <p:spPr>
          <a:xfrm>
            <a:off x="3719736" y="796044"/>
            <a:ext cx="453650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Padding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Заполнение</a:t>
            </a:r>
          </a:p>
        </p:txBody>
      </p:sp>
      <p:pic>
        <p:nvPicPr>
          <p:cNvPr id="1026" name="Picture 2" descr="The process of convolution in neural networks with a 3x3 kernel siz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3356992"/>
            <a:ext cx="4950216" cy="278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process of convolution in neural networks with a 3x3 kernel size and a padding of 'SAME', i.e., 1 pixel on the top, bottom, left, and right.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3368760"/>
            <a:ext cx="4929296" cy="277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3860003" y="6213515"/>
            <a:ext cx="4471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https://animatedai.github.io/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9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 animBg="1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33865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-apple-system"/>
              </a:rPr>
              <a:t>MobileNet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v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2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166F7-20A4-4B81-B167-8355C316B211}"/>
              </a:ext>
            </a:extLst>
          </p:cNvPr>
          <p:cNvSpPr txBox="1"/>
          <p:nvPr/>
        </p:nvSpPr>
        <p:spPr>
          <a:xfrm>
            <a:off x="1271464" y="6327884"/>
            <a:ext cx="950505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Sandler, Mark, Andrew Howard, </a:t>
            </a:r>
            <a:r>
              <a:rPr lang="en-US" sz="1400" dirty="0" err="1"/>
              <a:t>Menglong</a:t>
            </a:r>
            <a:r>
              <a:rPr lang="en-US" sz="1400" dirty="0"/>
              <a:t> Zhu, Andrey </a:t>
            </a:r>
            <a:r>
              <a:rPr lang="en-US" sz="1400" dirty="0" err="1"/>
              <a:t>Zhmoginov</a:t>
            </a:r>
            <a:r>
              <a:rPr lang="en-US" sz="1400" dirty="0"/>
              <a:t>, and Liang-</a:t>
            </a:r>
            <a:r>
              <a:rPr lang="en-US" sz="1400" dirty="0" err="1"/>
              <a:t>Chieh</a:t>
            </a:r>
            <a:r>
              <a:rPr lang="en-US" sz="1400" dirty="0"/>
              <a:t> Chen. "Mobilenetv2: Inverted residuals and linear bottlenecks." In </a:t>
            </a:r>
            <a:r>
              <a:rPr lang="en-US" sz="1400" i="1" dirty="0"/>
              <a:t>Proceedings of the IEEE conference on computer vision and pattern recognition</a:t>
            </a:r>
            <a:r>
              <a:rPr lang="en-US" sz="1400" dirty="0"/>
              <a:t>, pp. 4510-4520. 2018.</a:t>
            </a: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9AE284-2D94-4F94-91BF-AE12BBD9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66" y="1359701"/>
            <a:ext cx="3901778" cy="99983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D533555-27F9-4994-90D9-D281A1C08E0A}"/>
              </a:ext>
            </a:extLst>
          </p:cNvPr>
          <p:cNvSpPr/>
          <p:nvPr/>
        </p:nvSpPr>
        <p:spPr>
          <a:xfrm>
            <a:off x="809492" y="2980474"/>
            <a:ext cx="3273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Bottleneck </a:t>
            </a:r>
            <a:r>
              <a:rPr lang="ru-RU" sz="3600" dirty="0">
                <a:solidFill>
                  <a:schemeClr val="bg1"/>
                </a:solidFill>
              </a:rPr>
              <a:t>Слой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EC9043-F2A1-4FD3-A0B4-CA19B326D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783" y="1744899"/>
            <a:ext cx="4196648" cy="30617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950FC3-86AF-4BD2-90D8-6A34A429EFD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5935" y="1320651"/>
            <a:ext cx="2621401" cy="286095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96A7445-7CFD-426A-8943-D9B2D9EFA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264" y="1419688"/>
            <a:ext cx="2415760" cy="31230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DEAF5D7-DD0C-476C-9C5C-4C4CC13E7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175" y="4828231"/>
            <a:ext cx="3471863" cy="143221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A69B20B-75B6-486A-A627-34EA8B64C7F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24603" t="26916" r="6885" b="18801"/>
          <a:stretch/>
        </p:blipFill>
        <p:spPr>
          <a:xfrm rot="20997930">
            <a:off x="783280" y="4790432"/>
            <a:ext cx="4386818" cy="1598506"/>
          </a:xfrm>
          <a:prstGeom prst="rect">
            <a:avLst/>
          </a:prstGeom>
        </p:spPr>
      </p:pic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4847E35-1CE3-447D-80FC-838EFA0C6099}"/>
              </a:ext>
            </a:extLst>
          </p:cNvPr>
          <p:cNvCxnSpPr>
            <a:cxnSpLocks/>
          </p:cNvCxnSpPr>
          <p:nvPr/>
        </p:nvCxnSpPr>
        <p:spPr>
          <a:xfrm>
            <a:off x="54178" y="5676149"/>
            <a:ext cx="79041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80B5A1A-FDF1-48C1-A0E1-53F659E4B279}"/>
              </a:ext>
            </a:extLst>
          </p:cNvPr>
          <p:cNvCxnSpPr>
            <a:cxnSpLocks/>
          </p:cNvCxnSpPr>
          <p:nvPr/>
        </p:nvCxnSpPr>
        <p:spPr>
          <a:xfrm>
            <a:off x="4958899" y="5634481"/>
            <a:ext cx="633819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Стрелка: изогнутая вниз 44">
            <a:extLst>
              <a:ext uri="{FF2B5EF4-FFF2-40B4-BE49-F238E27FC236}">
                <a16:creationId xmlns:a16="http://schemas.microsoft.com/office/drawing/2014/main" id="{199DAD34-34F9-48BF-B215-34EFE46C886D}"/>
              </a:ext>
            </a:extLst>
          </p:cNvPr>
          <p:cNvSpPr/>
          <p:nvPr/>
        </p:nvSpPr>
        <p:spPr>
          <a:xfrm>
            <a:off x="449387" y="4420476"/>
            <a:ext cx="5143331" cy="1169210"/>
          </a:xfrm>
          <a:prstGeom prst="curvedDownArrow">
            <a:avLst>
              <a:gd name="adj1" fmla="val 5510"/>
              <a:gd name="adj2" fmla="val 35032"/>
              <a:gd name="adj3" fmla="val 1609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D6B4658-34C2-4B23-BA96-2E7ACE8B2653}"/>
              </a:ext>
            </a:extLst>
          </p:cNvPr>
          <p:cNvSpPr/>
          <p:nvPr/>
        </p:nvSpPr>
        <p:spPr>
          <a:xfrm>
            <a:off x="19455" y="2300109"/>
            <a:ext cx="1665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Expansion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00E2763E-DCAC-4C37-B88E-EC17E5C950EC}"/>
              </a:ext>
            </a:extLst>
          </p:cNvPr>
          <p:cNvSpPr/>
          <p:nvPr/>
        </p:nvSpPr>
        <p:spPr>
          <a:xfrm>
            <a:off x="1457342" y="2596406"/>
            <a:ext cx="1735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Depthwise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AA8B87A-7841-49BA-A678-1501BD6E3E4A}"/>
              </a:ext>
            </a:extLst>
          </p:cNvPr>
          <p:cNvSpPr/>
          <p:nvPr/>
        </p:nvSpPr>
        <p:spPr>
          <a:xfrm>
            <a:off x="2635148" y="2298553"/>
            <a:ext cx="1597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Pointwise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45" grpId="0" animBg="1"/>
      <p:bldP spid="47" grpId="0"/>
      <p:bldP spid="48" grpId="0"/>
      <p:bldP spid="4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3356992"/>
            <a:ext cx="10009112" cy="827739"/>
          </a:xfrm>
        </p:spPr>
        <p:txBody>
          <a:bodyPr>
            <a:noAutofit/>
          </a:bodyPr>
          <a:lstStyle/>
          <a:p>
            <a:r>
              <a:rPr lang="ru-RU" sz="7200" b="1" dirty="0">
                <a:solidFill>
                  <a:schemeClr val="bg1"/>
                </a:solidFill>
                <a:latin typeface="-apple-system"/>
              </a:rPr>
              <a:t>И зачем нам нужна вся эта история?</a:t>
            </a:r>
            <a:br>
              <a:rPr lang="ru-RU" sz="7200" b="1" dirty="0">
                <a:solidFill>
                  <a:schemeClr val="bg1"/>
                </a:solidFill>
                <a:latin typeface="-apple-system"/>
              </a:rPr>
            </a:br>
            <a:r>
              <a:rPr lang="ru-RU" sz="7200" b="1" dirty="0">
                <a:solidFill>
                  <a:schemeClr val="bg1"/>
                </a:solidFill>
                <a:latin typeface="-apple-system"/>
              </a:rPr>
              <a:t>Это все «там»</a:t>
            </a:r>
            <a:br>
              <a:rPr lang="ru-RU" sz="7200" b="1" dirty="0">
                <a:solidFill>
                  <a:schemeClr val="bg1"/>
                </a:solidFill>
                <a:latin typeface="-apple-system"/>
              </a:rPr>
            </a:br>
            <a:r>
              <a:rPr lang="ru-RU" sz="7200" b="1" dirty="0">
                <a:solidFill>
                  <a:schemeClr val="bg1"/>
                </a:solidFill>
                <a:latin typeface="-apple-system"/>
              </a:rPr>
              <a:t>А мы «здесь»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3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7901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Загрузка Готовой Модели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 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434173-7EC6-4FCB-AED3-CB9FC3E246B9}"/>
              </a:ext>
            </a:extLst>
          </p:cNvPr>
          <p:cNvSpPr/>
          <p:nvPr/>
        </p:nvSpPr>
        <p:spPr>
          <a:xfrm>
            <a:off x="983432" y="1844824"/>
            <a:ext cx="107562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tf.keras.applications.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DenseNet121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include_top=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weights=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</a:t>
            </a:r>
            <a:r>
              <a:rPr lang="tr-TR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input_tensor=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input_shape=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pooling=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classes=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</a:p>
          <a:p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6013C9A-1329-49F5-A656-396C4157E8D6}"/>
              </a:ext>
            </a:extLst>
          </p:cNvPr>
          <p:cNvSpPr/>
          <p:nvPr/>
        </p:nvSpPr>
        <p:spPr>
          <a:xfrm>
            <a:off x="511303" y="5973319"/>
            <a:ext cx="1008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https://www.tensorflow.org/api_docs/python/tf/keras/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4CABDE6-55C7-469F-84FB-4D870BEB5209}"/>
              </a:ext>
            </a:extLst>
          </p:cNvPr>
          <p:cNvSpPr/>
          <p:nvPr/>
        </p:nvSpPr>
        <p:spPr>
          <a:xfrm>
            <a:off x="911424" y="3861048"/>
            <a:ext cx="1144874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tf.keras.applications.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MobileNet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input_shape=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alpha=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depth_multiplier=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dropout=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include_top=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weights=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input_tensor=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pooling=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classes=</a:t>
            </a:r>
            <a:r>
              <a:rPr lang="en-US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classifier_activation=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'softmax'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**kwargs</a:t>
            </a:r>
          </a:p>
          <a:p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9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3642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Продолжение Обучения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135560" y="134076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-apple-system"/>
              </a:rPr>
              <a:t>Transfer Learning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18AFE0-7718-4AE3-82B5-180A0CDB8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6696" t="37244" r="7036" b="30557"/>
          <a:stretch/>
        </p:blipFill>
        <p:spPr>
          <a:xfrm>
            <a:off x="1067936" y="2602890"/>
            <a:ext cx="8772480" cy="1960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7563B09-5F8A-411B-BC93-5808D284D9F3}"/>
                  </a:ext>
                </a:extLst>
              </p:cNvPr>
              <p:cNvSpPr/>
              <p:nvPr/>
            </p:nvSpPr>
            <p:spPr>
              <a:xfrm>
                <a:off x="9879417" y="3300537"/>
                <a:ext cx="1197764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1000 </m:t>
                      </m:r>
                    </m:oMath>
                  </m:oMathPara>
                </a14:m>
                <a:endParaRPr lang="ru-RU" sz="20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ru-RU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классов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7563B09-5F8A-411B-BC93-5808D284D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9417" y="3300537"/>
                <a:ext cx="1197764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D43F80-3C10-49C0-BBB5-D1275E97365B}"/>
              </a:ext>
            </a:extLst>
          </p:cNvPr>
          <p:cNvSpPr/>
          <p:nvPr/>
        </p:nvSpPr>
        <p:spPr>
          <a:xfrm>
            <a:off x="9651677" y="2788602"/>
            <a:ext cx="1260141" cy="1804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классов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3DFD0BD-F5FE-4905-B219-50D23CAD38E8}"/>
              </a:ext>
            </a:extLst>
          </p:cNvPr>
          <p:cNvSpPr/>
          <p:nvPr/>
        </p:nvSpPr>
        <p:spPr>
          <a:xfrm>
            <a:off x="911424" y="2602890"/>
            <a:ext cx="8565954" cy="196030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DA03FDD-8E87-4641-BD08-7560B16C9DC9}"/>
              </a:ext>
            </a:extLst>
          </p:cNvPr>
          <p:cNvSpPr txBox="1">
            <a:spLocks/>
          </p:cNvSpPr>
          <p:nvPr/>
        </p:nvSpPr>
        <p:spPr>
          <a:xfrm>
            <a:off x="1916538" y="1833818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bg1"/>
                </a:solidFill>
                <a:latin typeface="-apple-system"/>
              </a:rPr>
              <a:t>Замораживаем веса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FACAFEA-AD69-4781-A3AF-39531416E545}"/>
              </a:ext>
            </a:extLst>
          </p:cNvPr>
          <p:cNvSpPr/>
          <p:nvPr/>
        </p:nvSpPr>
        <p:spPr>
          <a:xfrm>
            <a:off x="923929" y="2602991"/>
            <a:ext cx="6108175" cy="196030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4442CD4B-CEAF-4393-975F-47964AC2D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" r="74435" b="5007"/>
          <a:stretch/>
        </p:blipFill>
        <p:spPr bwMode="auto">
          <a:xfrm>
            <a:off x="1415480" y="4693296"/>
            <a:ext cx="1800200" cy="17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1AF2E94E-BAE7-49F5-AD04-26F0EDF79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0" t="10010" r="40327" b="12195"/>
          <a:stretch/>
        </p:blipFill>
        <p:spPr bwMode="auto">
          <a:xfrm>
            <a:off x="4669344" y="4749183"/>
            <a:ext cx="182659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ÐÐ°ÑÑÐ¸Ð½ÐºÐ¸ Ð¿Ð¾ Ð·Ð°Ð¿ÑÐ¾ÑÑ convolutional neural networks features">
            <a:extLst>
              <a:ext uri="{FF2B5EF4-FFF2-40B4-BE49-F238E27FC236}">
                <a16:creationId xmlns:a16="http://schemas.microsoft.com/office/drawing/2014/main" id="{1AA72111-8ECD-4EE8-AAC5-DEF616336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2" t="11226" r="797" b="14238"/>
          <a:stretch/>
        </p:blipFill>
        <p:spPr bwMode="auto">
          <a:xfrm>
            <a:off x="7248128" y="4696859"/>
            <a:ext cx="1929941" cy="112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9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7" grpId="0" animBg="1"/>
      <p:bldP spid="17" grpId="1" animBg="1"/>
      <p:bldP spid="18" grpId="0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1676" y="3754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Продолжение Обучения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2C1F251-F561-48AA-AE6E-91162E65E2F6}"/>
              </a:ext>
            </a:extLst>
          </p:cNvPr>
          <p:cNvSpPr/>
          <p:nvPr/>
        </p:nvSpPr>
        <p:spPr>
          <a:xfrm>
            <a:off x="407368" y="5733256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model.fit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new_dataset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epochs=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callbacks=...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validation_data=...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182920" y="983079"/>
            <a:ext cx="75608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-apple-system"/>
              </a:rPr>
              <a:t>Transfer Learning</a:t>
            </a:r>
            <a:endParaRPr lang="ru-RU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7368" y="1954731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base_model = keras.applications.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MobileNet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weights=</a:t>
            </a:r>
            <a:r>
              <a:rPr lang="tr-TR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'imagenet'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input_shape=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include_top=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6427" y="27242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base_model.trainable = 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35360" y="3163034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 = keras.Input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shape=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 = base_model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training=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 = keras.layers.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GlobalAveragePooling2D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outputs = keras.layers.</a:t>
            </a:r>
            <a:r>
              <a:rPr lang="tr-TR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model = keras.Model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inputs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outputs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263352" y="4797152"/>
            <a:ext cx="106571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model.</a:t>
            </a:r>
            <a:r>
              <a:rPr lang="tr-TR" dirty="0">
                <a:solidFill>
                  <a:srgbClr val="DCDCAA"/>
                </a:solidFill>
                <a:latin typeface="Courier New" panose="02070309020205020404" pitchFamily="49" charset="0"/>
              </a:rPr>
              <a:t>compile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optimizer=keras.optimizers.Adam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loss=keras.losses.BinaryCrossentropy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from_logits=</a:t>
            </a:r>
            <a:r>
              <a:rPr lang="tr-TR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metrics=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dirty="0">
                <a:solidFill>
                  <a:srgbClr val="D4D4D4"/>
                </a:solidFill>
                <a:latin typeface="Courier New" panose="02070309020205020404" pitchFamily="49" charset="0"/>
              </a:rPr>
              <a:t>keras.metrics.BinaryAccuracy</a:t>
            </a:r>
            <a:r>
              <a:rPr lang="tr-TR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tr-TR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25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3" grpId="0"/>
      <p:bldP spid="5" grpId="0"/>
      <p:bldP spid="6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415480" y="5661248"/>
            <a:ext cx="900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https://paperswithcode.com/sota/image-classification-on-imagenet?metric=Top%205%20Accuracy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1700808"/>
            <a:ext cx="8102710" cy="3839157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6EA6B9E-0AEF-EC83-4ED5-1ED9C55B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475" y="34863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Ссылки на Архитектуры и Статьи</a:t>
            </a:r>
          </a:p>
        </p:txBody>
      </p:sp>
    </p:spTree>
    <p:extLst>
      <p:ext uri="{BB962C8B-B14F-4D97-AF65-F5344CB8AC3E}">
        <p14:creationId xmlns:p14="http://schemas.microsoft.com/office/powerpoint/2010/main" val="229566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17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187456"/>
            <a:ext cx="10801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Классика, Свертки +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Pooling +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Глубокое обучение не так уж и плохо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GPU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Много (очень) сверток 3х3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Свертки 1х1,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Inception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слои, упрощение сверток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Пропуски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Residuals),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можно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глубже сети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меньше мат. операций «за ту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же точность»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C470DC0-6682-4BB5-9EB1-6759999838C5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9C3EA-DF43-4BB2-9655-F0F605E3D789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Архитектуры для Классификации Изображений.  Долганов Антон Юрьевич 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4056C73-5AE4-4ACB-9F2C-0992577E990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Недосказанные детали про свёртки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48" b="100000" l="0" r="100000">
                        <a14:foregroundMark x1="55932" y1="57789" x2="59080" y2="60302"/>
                        <a14:foregroundMark x1="54964" y1="69849" x2="61501" y2="70352"/>
                        <a14:foregroundMark x1="90557" y1="56281" x2="97579" y2="663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7808" y="1121419"/>
            <a:ext cx="3933825" cy="1895475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4367808" y="1569168"/>
            <a:ext cx="57606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4943872" y="2417563"/>
            <a:ext cx="576064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DA84020-3FC5-40F6-A4F1-71D9AC0838EB}"/>
              </a:ext>
            </a:extLst>
          </p:cNvPr>
          <p:cNvSpPr txBox="1">
            <a:spLocks/>
          </p:cNvSpPr>
          <p:nvPr/>
        </p:nvSpPr>
        <p:spPr>
          <a:xfrm>
            <a:off x="4941708" y="741429"/>
            <a:ext cx="31889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-apple-system"/>
              </a:rPr>
              <a:t>Stride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 Шаг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3860003" y="6213515"/>
            <a:ext cx="4471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https://animatedai.github.io/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The process of convolution in neural networks with a 3x3 kernel siz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3114553"/>
            <a:ext cx="5111552" cy="287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process of convolution in neural networks with a 3x3 kernel size and a stride of 2x2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114554"/>
            <a:ext cx="5111552" cy="287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88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 animBg="1"/>
      <p:bldP spid="18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625963" y="910867"/>
            <a:ext cx="468052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Размер Выхода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88008" y="1741478"/>
                <a:ext cx="10232160" cy="821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𝑝𝑎𝑑𝑑𝑖𝑛𝑔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𝑑𝑖𝑙𝑎𝑡𝑖𝑜𝑛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𝑘𝑒𝑟𝑛𝑒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𝑠𝑖𝑧𝑒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[0]−1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𝑠𝑡𝑟𝑖𝑑𝑒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[0]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08" y="1741478"/>
                <a:ext cx="10232160" cy="821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407368" y="6237312"/>
            <a:ext cx="11521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https://github.com/vdumoulin/conv_arithmetic/blob/master/README.md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422918" y="2857602"/>
                <a:ext cx="10321159" cy="821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𝑝𝑎𝑑𝑑𝑖𝑛𝑔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𝑑𝑖𝑙𝑎𝑡𝑖𝑜𝑛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𝑘𝑒𝑟𝑛𝑒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𝑠𝑖𝑧𝑒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[1]−1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𝑠𝑡𝑟𝑖𝑑𝑒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[1]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18" y="2857602"/>
                <a:ext cx="10321159" cy="821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github.com/vdumoulin/conv_arithmetic/raw/master/gif/no_padding_no_strides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4005064"/>
            <a:ext cx="203490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ithub.com/vdumoulin/conv_arithmetic/raw/master/gif/arbitrary_padding_no_strides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4005064"/>
            <a:ext cx="197269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github.com/vdumoulin/conv_arithmetic/raw/master/gif/no_padding_strides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4005064"/>
            <a:ext cx="2204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github.com/vdumoulin/conv_arithmetic/raw/master/gif/dilation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2" y="4005064"/>
            <a:ext cx="223937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github.com/vdumoulin/conv_arithmetic/raw/master/gif/padding_strides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4005064"/>
            <a:ext cx="22393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Недосказанные детали про свёртки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8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Нижний колонтитул 6">
            <a:extLst>
              <a:ext uri="{FF2B5EF4-FFF2-40B4-BE49-F238E27FC236}">
                <a16:creationId xmlns:a16="http://schemas.microsoft.com/office/drawing/2014/main" id="{EDEAAD4B-7670-49BC-AB27-0AEBAEF5D270}"/>
              </a:ext>
            </a:extLst>
          </p:cNvPr>
          <p:cNvSpPr txBox="1">
            <a:spLocks/>
          </p:cNvSpPr>
          <p:nvPr/>
        </p:nvSpPr>
        <p:spPr>
          <a:xfrm>
            <a:off x="1415480" y="404664"/>
            <a:ext cx="10225136" cy="27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Недосказанные детали про свёртки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219AC52-0E36-4B53-8E6E-C154FCBBD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3" y="1964185"/>
            <a:ext cx="4634501" cy="4879167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7F829750-3453-405F-BC0B-1C35C116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560" y="1139742"/>
            <a:ext cx="820896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Борьба с переобучением</a:t>
            </a:r>
            <a:r>
              <a:rPr lang="en-US" altLang="ru-RU" b="1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: </a:t>
            </a:r>
            <a:r>
              <a:rPr lang="en-US" altLang="ru-RU" dirty="0">
                <a:solidFill>
                  <a:schemeClr val="bg1"/>
                </a:solidFill>
                <a:latin typeface="-apple-system"/>
                <a:ea typeface="+mj-ea"/>
                <a:cs typeface="+mj-cs"/>
              </a:rPr>
              <a:t>Dropout</a:t>
            </a:r>
            <a:endParaRPr lang="ru-RU" altLang="ru-RU" dirty="0">
              <a:solidFill>
                <a:schemeClr val="bg1"/>
              </a:solidFill>
              <a:latin typeface="-apple-system"/>
              <a:ea typeface="+mj-ea"/>
              <a:cs typeface="+mj-cs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D383D89-186C-4365-BA77-2A1872217EEF}"/>
              </a:ext>
            </a:extLst>
          </p:cNvPr>
          <p:cNvSpPr/>
          <p:nvPr/>
        </p:nvSpPr>
        <p:spPr>
          <a:xfrm>
            <a:off x="1122633" y="1807901"/>
            <a:ext cx="7728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«У нас </a:t>
            </a:r>
            <a:r>
              <a:rPr lang="ru-RU" sz="3600" b="1" dirty="0">
                <a:solidFill>
                  <a:schemeClr val="bg1"/>
                </a:solidFill>
                <a:latin typeface="Comic Sans MS" panose="030F0702030302020204" pitchFamily="66" charset="0"/>
              </a:rPr>
              <a:t>незаменимых людей</a:t>
            </a:r>
            <a:r>
              <a:rPr lang="ru-RU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 нет»</a:t>
            </a:r>
          </a:p>
        </p:txBody>
      </p:sp>
      <p:sp>
        <p:nvSpPr>
          <p:cNvPr id="20" name="Символ &quot;Запрещено&quot; 4">
            <a:extLst>
              <a:ext uri="{FF2B5EF4-FFF2-40B4-BE49-F238E27FC236}">
                <a16:creationId xmlns:a16="http://schemas.microsoft.com/office/drawing/2014/main" id="{AF796D65-9C51-4E1D-834C-35702A496770}"/>
              </a:ext>
            </a:extLst>
          </p:cNvPr>
          <p:cNvSpPr/>
          <p:nvPr/>
        </p:nvSpPr>
        <p:spPr>
          <a:xfrm>
            <a:off x="1391626" y="3431827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Символ &quot;Запрещено&quot; 14">
            <a:extLst>
              <a:ext uri="{FF2B5EF4-FFF2-40B4-BE49-F238E27FC236}">
                <a16:creationId xmlns:a16="http://schemas.microsoft.com/office/drawing/2014/main" id="{BBA17534-377C-459B-B0C4-7EB328C38FA1}"/>
              </a:ext>
            </a:extLst>
          </p:cNvPr>
          <p:cNvSpPr/>
          <p:nvPr/>
        </p:nvSpPr>
        <p:spPr>
          <a:xfrm>
            <a:off x="1371738" y="4620483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Символ &quot;Запрещено&quot; 15">
            <a:extLst>
              <a:ext uri="{FF2B5EF4-FFF2-40B4-BE49-F238E27FC236}">
                <a16:creationId xmlns:a16="http://schemas.microsoft.com/office/drawing/2014/main" id="{E775BD98-572B-41BB-924F-25777F97C7DC}"/>
              </a:ext>
            </a:extLst>
          </p:cNvPr>
          <p:cNvSpPr/>
          <p:nvPr/>
        </p:nvSpPr>
        <p:spPr>
          <a:xfrm>
            <a:off x="2819036" y="3690029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Символ &quot;Запрещено&quot; 16">
            <a:extLst>
              <a:ext uri="{FF2B5EF4-FFF2-40B4-BE49-F238E27FC236}">
                <a16:creationId xmlns:a16="http://schemas.microsoft.com/office/drawing/2014/main" id="{00FD2CD8-9A4B-43E2-A677-9064054AB530}"/>
              </a:ext>
            </a:extLst>
          </p:cNvPr>
          <p:cNvSpPr/>
          <p:nvPr/>
        </p:nvSpPr>
        <p:spPr>
          <a:xfrm>
            <a:off x="2809092" y="4437731"/>
            <a:ext cx="452077" cy="422122"/>
          </a:xfrm>
          <a:prstGeom prst="noSmoking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810" y="2709456"/>
            <a:ext cx="5616296" cy="35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5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5844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9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136867-5F06-4B4B-9BE5-367C2FC6476A}"/>
              </a:ext>
            </a:extLst>
          </p:cNvPr>
          <p:cNvSpPr txBox="1"/>
          <p:nvPr/>
        </p:nvSpPr>
        <p:spPr>
          <a:xfrm>
            <a:off x="551384" y="1608520"/>
            <a:ext cx="9793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LeNet-5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AlexNet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VGG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ResNet</a:t>
            </a:r>
            <a:endParaRPr lang="ru-RU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endParaRPr lang="en-US" sz="28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en-US" sz="2800" dirty="0" err="1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MobileNet</a:t>
            </a:r>
            <a:endParaRPr lang="ru-RU" sz="2800" b="1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BA4B8E8-857A-CD9B-BEC0-5A44487EFA16}"/>
              </a:ext>
            </a:extLst>
          </p:cNvPr>
          <p:cNvSpPr txBox="1">
            <a:spLocks/>
          </p:cNvSpPr>
          <p:nvPr/>
        </p:nvSpPr>
        <p:spPr>
          <a:xfrm>
            <a:off x="2135560" y="15844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9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13197</TotalTime>
  <Words>1499</Words>
  <Application>Microsoft Office PowerPoint</Application>
  <PresentationFormat>Широкоэкранный</PresentationFormat>
  <Paragraphs>608</Paragraphs>
  <Slides>47</Slides>
  <Notes>46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9" baseType="lpstr">
      <vt:lpstr>-apple-system</vt:lpstr>
      <vt:lpstr>Arial</vt:lpstr>
      <vt:lpstr>Calibri</vt:lpstr>
      <vt:lpstr>Cambria Math</vt:lpstr>
      <vt:lpstr>Century Schoolbook</vt:lpstr>
      <vt:lpstr>charter</vt:lpstr>
      <vt:lpstr>Comic Sans MS</vt:lpstr>
      <vt:lpstr>Courier New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LeNet-5</vt:lpstr>
      <vt:lpstr>ImageNet</vt:lpstr>
      <vt:lpstr>ImageNet Large Scale Visual Recognition Challenge </vt:lpstr>
      <vt:lpstr>Презентация PowerPoint</vt:lpstr>
      <vt:lpstr>AlexNet</vt:lpstr>
      <vt:lpstr>Содержание</vt:lpstr>
      <vt:lpstr>VGG Visual Geometry Group</vt:lpstr>
      <vt:lpstr>Презентация PowerPoint</vt:lpstr>
      <vt:lpstr>GoogLeNet или Inception v1</vt:lpstr>
      <vt:lpstr>Свертка 1 x 1</vt:lpstr>
      <vt:lpstr>“Зачем выбирать размер фильтра?”</vt:lpstr>
      <vt:lpstr>Inception Модули</vt:lpstr>
      <vt:lpstr>GoogLeNet или Inception v1</vt:lpstr>
      <vt:lpstr>Идеи для улучшения</vt:lpstr>
      <vt:lpstr>Inception v2</vt:lpstr>
      <vt:lpstr>Inception v3</vt:lpstr>
      <vt:lpstr>BatchNorm</vt:lpstr>
      <vt:lpstr>Презентация PowerPoint</vt:lpstr>
      <vt:lpstr>Презентация PowerPoint</vt:lpstr>
      <vt:lpstr>Vanishing Gradient Problem</vt:lpstr>
      <vt:lpstr>ResNet Residual Networks</vt:lpstr>
      <vt:lpstr>Почему это работает?</vt:lpstr>
      <vt:lpstr>Развитие ResNet</vt:lpstr>
      <vt:lpstr>Содержание</vt:lpstr>
      <vt:lpstr>Что не может пойти не так? </vt:lpstr>
      <vt:lpstr>Depthwise Свертка</vt:lpstr>
      <vt:lpstr>Pointwise Свертка</vt:lpstr>
      <vt:lpstr>Больше GIFок богу GIFок</vt:lpstr>
      <vt:lpstr>Сравнение вычислений</vt:lpstr>
      <vt:lpstr>MobileNet v1 </vt:lpstr>
      <vt:lpstr>MobileNet v2 </vt:lpstr>
      <vt:lpstr>И зачем нам нужна вся эта история? Это все «там» А мы «здесь»</vt:lpstr>
      <vt:lpstr>Загрузка Готовой Модели </vt:lpstr>
      <vt:lpstr>Продолжение Обучения</vt:lpstr>
      <vt:lpstr>Продолжение Обучения</vt:lpstr>
      <vt:lpstr>Ссылки на Архитектуры и Статьи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466</cp:revision>
  <dcterms:created xsi:type="dcterms:W3CDTF">2019-05-20T04:53:11Z</dcterms:created>
  <dcterms:modified xsi:type="dcterms:W3CDTF">2023-09-26T12:30:28Z</dcterms:modified>
</cp:coreProperties>
</file>